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25.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30.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notesSlides/notesSlide31.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38"/>
  </p:notesMasterIdLst>
  <p:sldIdLst>
    <p:sldId id="311" r:id="rId2"/>
    <p:sldId id="297" r:id="rId3"/>
    <p:sldId id="258" r:id="rId4"/>
    <p:sldId id="309" r:id="rId5"/>
    <p:sldId id="295" r:id="rId6"/>
    <p:sldId id="310" r:id="rId7"/>
    <p:sldId id="298" r:id="rId8"/>
    <p:sldId id="359" r:id="rId9"/>
    <p:sldId id="301" r:id="rId10"/>
    <p:sldId id="269" r:id="rId11"/>
    <p:sldId id="325" r:id="rId12"/>
    <p:sldId id="321" r:id="rId13"/>
    <p:sldId id="324" r:id="rId14"/>
    <p:sldId id="329" r:id="rId15"/>
    <p:sldId id="327" r:id="rId16"/>
    <p:sldId id="360" r:id="rId17"/>
    <p:sldId id="361" r:id="rId18"/>
    <p:sldId id="357" r:id="rId19"/>
    <p:sldId id="332" r:id="rId20"/>
    <p:sldId id="333" r:id="rId21"/>
    <p:sldId id="336" r:id="rId22"/>
    <p:sldId id="335" r:id="rId23"/>
    <p:sldId id="337" r:id="rId24"/>
    <p:sldId id="338" r:id="rId25"/>
    <p:sldId id="346" r:id="rId26"/>
    <p:sldId id="339" r:id="rId27"/>
    <p:sldId id="344" r:id="rId28"/>
    <p:sldId id="349" r:id="rId29"/>
    <p:sldId id="342" r:id="rId30"/>
    <p:sldId id="350" r:id="rId31"/>
    <p:sldId id="341" r:id="rId32"/>
    <p:sldId id="355" r:id="rId33"/>
    <p:sldId id="354" r:id="rId34"/>
    <p:sldId id="318" r:id="rId35"/>
    <p:sldId id="275" r:id="rId36"/>
    <p:sldId id="312"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entury Gothic"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Century Gothic"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Century Gothic"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Century Gothic"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Century Gothic" charset="0"/>
        <a:ea typeface="MS PGothic" charset="0"/>
        <a:cs typeface="MS PGothic" charset="0"/>
      </a:defRPr>
    </a:lvl5pPr>
    <a:lvl6pPr marL="2286000" algn="l" defTabSz="457200" rtl="0" eaLnBrk="1" latinLnBrk="0" hangingPunct="1">
      <a:defRPr sz="2400" kern="1200">
        <a:solidFill>
          <a:schemeClr val="tx1"/>
        </a:solidFill>
        <a:latin typeface="Century Gothic" charset="0"/>
        <a:ea typeface="MS PGothic" charset="0"/>
        <a:cs typeface="MS PGothic" charset="0"/>
      </a:defRPr>
    </a:lvl6pPr>
    <a:lvl7pPr marL="2743200" algn="l" defTabSz="457200" rtl="0" eaLnBrk="1" latinLnBrk="0" hangingPunct="1">
      <a:defRPr sz="2400" kern="1200">
        <a:solidFill>
          <a:schemeClr val="tx1"/>
        </a:solidFill>
        <a:latin typeface="Century Gothic" charset="0"/>
        <a:ea typeface="MS PGothic" charset="0"/>
        <a:cs typeface="MS PGothic" charset="0"/>
      </a:defRPr>
    </a:lvl7pPr>
    <a:lvl8pPr marL="3200400" algn="l" defTabSz="457200" rtl="0" eaLnBrk="1" latinLnBrk="0" hangingPunct="1">
      <a:defRPr sz="2400" kern="1200">
        <a:solidFill>
          <a:schemeClr val="tx1"/>
        </a:solidFill>
        <a:latin typeface="Century Gothic" charset="0"/>
        <a:ea typeface="MS PGothic" charset="0"/>
        <a:cs typeface="MS PGothic" charset="0"/>
      </a:defRPr>
    </a:lvl8pPr>
    <a:lvl9pPr marL="3657600" algn="l" defTabSz="457200" rtl="0" eaLnBrk="1" latinLnBrk="0" hangingPunct="1">
      <a:defRPr sz="2400" kern="1200">
        <a:solidFill>
          <a:schemeClr val="tx1"/>
        </a:solidFill>
        <a:latin typeface="Century Gothic"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00"/>
    <a:srgbClr val="626262"/>
    <a:srgbClr val="FFD0CB"/>
    <a:srgbClr val="E6E965"/>
    <a:srgbClr val="56565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2906" autoAdjust="0"/>
  </p:normalViewPr>
  <p:slideViewPr>
    <p:cSldViewPr snapToGrid="0" snapToObjects="1">
      <p:cViewPr>
        <p:scale>
          <a:sx n="92" d="100"/>
          <a:sy n="92" d="100"/>
        </p:scale>
        <p:origin x="-1224" y="-60"/>
      </p:cViewPr>
      <p:guideLst>
        <p:guide orient="horz" pos="2160"/>
        <p:guide pos="2880"/>
      </p:guideLst>
    </p:cSldViewPr>
  </p:slideViewPr>
  <p:outlineViewPr>
    <p:cViewPr>
      <p:scale>
        <a:sx n="33" d="100"/>
        <a:sy n="33" d="100"/>
      </p:scale>
      <p:origin x="0" y="5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openxmlformats.org/officeDocument/2006/relationships/image" Target="../media/image14.png"/><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Feuille_de_calcul_Microsoft_Excel12.xlsx"/><Relationship Id="rId1" Type="http://schemas.openxmlformats.org/officeDocument/2006/relationships/themeOverride" Target="../theme/themeOverride7.xml"/><Relationship Id="rId4"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Feuille_de_calcul_Microsoft_Excel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Feuille_de_calcul_Microsoft_Excel14.xlsx"/><Relationship Id="rId1" Type="http://schemas.openxmlformats.org/officeDocument/2006/relationships/themeOverride" Target="../theme/themeOverride9.xml"/><Relationship Id="rId4"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15.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Feuille_de_calcul_Microsoft_Excel16.xlsx"/><Relationship Id="rId1" Type="http://schemas.openxmlformats.org/officeDocument/2006/relationships/themeOverride" Target="../theme/themeOverride11.xml"/><Relationship Id="rId4"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Feuille_de_calcul_Microsoft_Excel17.xlsx"/><Relationship Id="rId1" Type="http://schemas.openxmlformats.org/officeDocument/2006/relationships/themeOverride" Target="../theme/themeOverride12.xml"/><Relationship Id="rId4"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Feuille_de_calcul_Microsoft_Excel18.xlsx"/><Relationship Id="rId1" Type="http://schemas.openxmlformats.org/officeDocument/2006/relationships/themeOverride" Target="../theme/themeOverride13.xml"/><Relationship Id="rId4"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Feuille_de_calcul_Microsoft_Excel19.xlsx"/><Relationship Id="rId1" Type="http://schemas.openxmlformats.org/officeDocument/2006/relationships/themeOverride" Target="../theme/themeOverride14.xml"/><Relationship Id="rId4"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Feuille_de_calcul_Microsoft_Excel21.xlsx"/><Relationship Id="rId1" Type="http://schemas.openxmlformats.org/officeDocument/2006/relationships/themeOverride" Target="../theme/themeOverride16.xml"/><Relationship Id="rId4"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Feuille_de_calcul_Microsoft_Excel22.xlsx"/><Relationship Id="rId1" Type="http://schemas.openxmlformats.org/officeDocument/2006/relationships/themeOverride" Target="../theme/themeOverride17.xml"/><Relationship Id="rId4" Type="http://schemas.microsoft.com/office/2011/relationships/chartStyle" Target="style1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image" Target="../media/image13.png"/></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 Id="rId4" Type="http://schemas.microsoft.com/office/2011/relationships/chartStyle" Target="style2.xml"/></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Feuille_de_calcul_Microsoft_Excel6.xlsx"/><Relationship Id="rId1" Type="http://schemas.openxmlformats.org/officeDocument/2006/relationships/themeOverride" Target="../theme/themeOverride3.xml"/><Relationship Id="rId4"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05FA-4DA0-B928-047E82A3D0BA}"/>
              </c:ext>
            </c:extLst>
          </c:dPt>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05FA-4DA0-B928-047E82A3D0BA}"/>
              </c:ext>
            </c:extLst>
          </c:dPt>
          <c:dLbls>
            <c:dLbl>
              <c:idx val="0"/>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FA-4DA0-B928-047E82A3D0BA}"/>
                </c:ext>
              </c:extLst>
            </c:dLbl>
            <c:dLbl>
              <c:idx val="1"/>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FA-4DA0-B928-047E82A3D0B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'Q41c_Confiance envers la CENI'!$V$6:$W$6</c:f>
              <c:strCache>
                <c:ptCount val="2"/>
                <c:pt idx="0">
                  <c:v>Partiellement/beaucoup confiance envers la CENI</c:v>
                </c:pt>
                <c:pt idx="1">
                  <c:v>Pas du tout/Juste un peu confiance envers la CENI</c:v>
                </c:pt>
              </c:strCache>
            </c:strRef>
          </c:cat>
          <c:val>
            <c:numRef>
              <c:f>'Q41c_Confiance envers la CENI'!$V$7:$W$7</c:f>
              <c:numCache>
                <c:formatCode>0%</c:formatCode>
                <c:ptCount val="2"/>
                <c:pt idx="0">
                  <c:v>0.43</c:v>
                </c:pt>
                <c:pt idx="1">
                  <c:v>0.56000000000000005</c:v>
                </c:pt>
              </c:numCache>
            </c:numRef>
          </c:val>
          <c:extLst xmlns:c16r2="http://schemas.microsoft.com/office/drawing/2015/06/chart">
            <c:ext xmlns:c16="http://schemas.microsoft.com/office/drawing/2014/chart" uri="{C3380CC4-5D6E-409C-BE32-E72D297353CC}">
              <c16:uniqueId val="{00000004-05FA-4DA0-B928-047E82A3D0BA}"/>
            </c:ext>
          </c:extLst>
        </c:ser>
        <c:dLbls>
          <c:showLegendKey val="0"/>
          <c:showVal val="0"/>
          <c:showCatName val="0"/>
          <c:showSerName val="0"/>
          <c:showPercent val="0"/>
          <c:showBubbleSize val="0"/>
        </c:dLbls>
        <c:gapWidth val="139"/>
        <c:overlap val="-27"/>
        <c:axId val="202797056"/>
        <c:axId val="202798592"/>
      </c:barChart>
      <c:catAx>
        <c:axId val="20279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2798592"/>
        <c:crosses val="autoZero"/>
        <c:auto val="1"/>
        <c:lblAlgn val="ctr"/>
        <c:lblOffset val="100"/>
        <c:noMultiLvlLbl val="0"/>
      </c:catAx>
      <c:valAx>
        <c:axId val="20279859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27970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7377-490A-AB14-4B685D800690}"/>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7377-490A-AB14-4B685D800690}"/>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7377-490A-AB14-4B685D800690}"/>
              </c:ext>
            </c:extLst>
          </c:dPt>
          <c:dLbls>
            <c:dLbl>
              <c:idx val="0"/>
              <c:layout>
                <c:manualLayout>
                  <c:x val="-8.0399560582469054E-2"/>
                  <c:y val="-0.1199742586936674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377-490A-AB14-4B685D800690}"/>
                </c:ext>
              </c:extLst>
            </c:dLbl>
            <c:dLbl>
              <c:idx val="1"/>
              <c:layout>
                <c:manualLayout>
                  <c:x val="7.34081534923227E-2"/>
                  <c:y val="0.10160105670302368"/>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77-490A-AB14-4B685D800690}"/>
                </c:ext>
              </c:extLst>
            </c:dLbl>
            <c:dLbl>
              <c:idx val="2"/>
              <c:layout>
                <c:manualLayout>
                  <c:x val="9.6606555509345503E-3"/>
                  <c:y val="0.1024819297192556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377-490A-AB14-4B685D8006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Q41B_Assemblée!$W$5:$Y$5</c:f>
              <c:strCache>
                <c:ptCount val="3"/>
                <c:pt idx="0">
                  <c:v>Pas du tout confiance/Juste un peu confiance</c:v>
                </c:pt>
                <c:pt idx="1">
                  <c:v>Partiellement confiance/Beaucoup confiance</c:v>
                </c:pt>
                <c:pt idx="2">
                  <c:v>Ne sait pas/N'en a jamais entendu parler</c:v>
                </c:pt>
              </c:strCache>
            </c:strRef>
          </c:cat>
          <c:val>
            <c:numRef>
              <c:f>Q41B_Assemblée!$W$6:$Y$6</c:f>
              <c:numCache>
                <c:formatCode>0%</c:formatCode>
                <c:ptCount val="3"/>
                <c:pt idx="0">
                  <c:v>0.6</c:v>
                </c:pt>
                <c:pt idx="1">
                  <c:v>0.38</c:v>
                </c:pt>
                <c:pt idx="2">
                  <c:v>0.02</c:v>
                </c:pt>
              </c:numCache>
            </c:numRef>
          </c:val>
          <c:extLst xmlns:c16r2="http://schemas.microsoft.com/office/drawing/2015/06/chart">
            <c:ext xmlns:c16="http://schemas.microsoft.com/office/drawing/2014/chart" uri="{C3380CC4-5D6E-409C-BE32-E72D297353CC}">
              <c16:uniqueId val="{00000006-7377-490A-AB14-4B685D8006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933785872874586"/>
          <c:y val="0.27212924237813313"/>
          <c:w val="0.31183951904899082"/>
          <c:h val="0.535062945807356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68259652784366"/>
          <c:y val="3.0075867829801158E-2"/>
          <c:w val="0.68340029408974479"/>
          <c:h val="0.88176524030553805"/>
        </c:manualLayout>
      </c:layout>
      <c:barChart>
        <c:barDir val="bar"/>
        <c:grouping val="clustered"/>
        <c:varyColors val="0"/>
        <c:ser>
          <c:idx val="0"/>
          <c:order val="0"/>
          <c:tx>
            <c:strRef>
              <c:f>Q41B_Assemblée!$Q$119</c:f>
              <c:strCache>
                <c:ptCount val="1"/>
                <c:pt idx="0">
                  <c:v>Partiellement confiance/Beaucoup confiance</c:v>
                </c:pt>
              </c:strCache>
            </c:strRef>
          </c:tx>
          <c:spPr>
            <a:solidFill>
              <a:srgbClr val="F25528"/>
            </a:solidFill>
            <a:ln w="25400">
              <a:noFill/>
            </a:ln>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1-6EC6-4948-BE78-BC34A9484331}"/>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6EC6-4948-BE78-BC34A9484331}"/>
              </c:ext>
            </c:extLst>
          </c:dPt>
          <c:dPt>
            <c:idx val="3"/>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5-6EC6-4948-BE78-BC34A9484331}"/>
              </c:ext>
            </c:extLst>
          </c:dPt>
          <c:dPt>
            <c:idx val="4"/>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7-6EC6-4948-BE78-BC34A9484331}"/>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9-6EC6-4948-BE78-BC34A9484331}"/>
              </c:ext>
            </c:extLst>
          </c:dPt>
          <c:dPt>
            <c:idx val="6"/>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B-6EC6-4948-BE78-BC34A9484331}"/>
              </c:ext>
            </c:extLst>
          </c:dPt>
          <c:dPt>
            <c:idx val="8"/>
            <c:invertIfNegative val="0"/>
            <c:bubble3D val="0"/>
            <c:spPr>
              <a:solidFill>
                <a:schemeClr val="tx2">
                  <a:lumMod val="50000"/>
                </a:schemeClr>
              </a:solidFill>
              <a:ln>
                <a:noFill/>
              </a:ln>
              <a:effectLst/>
            </c:spPr>
            <c:extLst xmlns:c16r2="http://schemas.microsoft.com/office/drawing/2015/06/chart">
              <c:ext xmlns:c16="http://schemas.microsoft.com/office/drawing/2014/chart" uri="{C3380CC4-5D6E-409C-BE32-E72D297353CC}">
                <c16:uniqueId val="{0000000D-6EC6-4948-BE78-BC34A9484331}"/>
              </c:ext>
            </c:extLst>
          </c:dPt>
          <c:dPt>
            <c:idx val="9"/>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0F-6EC6-4948-BE78-BC34A9484331}"/>
              </c:ext>
            </c:extLst>
          </c:dPt>
          <c:dPt>
            <c:idx val="10"/>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1-6EC6-4948-BE78-BC34A9484331}"/>
              </c:ext>
            </c:extLst>
          </c:dPt>
          <c:dPt>
            <c:idx val="11"/>
            <c:invertIfNegative val="0"/>
            <c:bubble3D val="0"/>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13-6EC6-4948-BE78-BC34A9484331}"/>
              </c:ext>
            </c:extLst>
          </c:dPt>
          <c:dPt>
            <c:idx val="13"/>
            <c:invertIfNegative val="0"/>
            <c:bubble3D val="0"/>
            <c:spPr>
              <a:solidFill>
                <a:schemeClr val="accent4">
                  <a:lumMod val="20000"/>
                  <a:lumOff val="80000"/>
                </a:schemeClr>
              </a:solidFill>
              <a:ln>
                <a:solidFill>
                  <a:schemeClr val="accent4">
                    <a:lumMod val="20000"/>
                    <a:lumOff val="80000"/>
                  </a:schemeClr>
                </a:solidFill>
              </a:ln>
              <a:effectLst/>
            </c:spPr>
            <c:extLst xmlns:c16r2="http://schemas.microsoft.com/office/drawing/2015/06/chart">
              <c:ext xmlns:c16="http://schemas.microsoft.com/office/drawing/2014/chart" uri="{C3380CC4-5D6E-409C-BE32-E72D297353CC}">
                <c16:uniqueId val="{00000015-6EC6-4948-BE78-BC34A9484331}"/>
              </c:ext>
            </c:extLst>
          </c:dPt>
          <c:dPt>
            <c:idx val="14"/>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7-6EC6-4948-BE78-BC34A9484331}"/>
              </c:ext>
            </c:extLst>
          </c:dPt>
          <c:dPt>
            <c:idx val="1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9-6EC6-4948-BE78-BC34A9484331}"/>
              </c:ext>
            </c:extLst>
          </c:dPt>
          <c:dPt>
            <c:idx val="16"/>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B-6EC6-4948-BE78-BC34A9484331}"/>
              </c:ext>
            </c:extLst>
          </c:dPt>
          <c:dPt>
            <c:idx val="17"/>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D-6EC6-4948-BE78-BC34A9484331}"/>
              </c:ext>
            </c:extLst>
          </c:dPt>
          <c:dPt>
            <c:idx val="18"/>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1F-6EC6-4948-BE78-BC34A9484331}"/>
              </c:ext>
            </c:extLst>
          </c:dPt>
          <c:dPt>
            <c:idx val="19"/>
            <c:invertIfNegative val="0"/>
            <c:bubble3D val="0"/>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21-6EC6-4948-BE78-BC34A9484331}"/>
              </c:ext>
            </c:extLst>
          </c:dPt>
          <c:dPt>
            <c:idx val="20"/>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23-6EC6-4948-BE78-BC34A9484331}"/>
              </c:ext>
            </c:extLst>
          </c:dPt>
          <c:dPt>
            <c:idx val="22"/>
            <c:invertIfNegative val="0"/>
            <c:bubble3D val="0"/>
            <c:spPr>
              <a:blipFill dpi="0" rotWithShape="0">
                <a:blip xmlns:r="http://schemas.openxmlformats.org/officeDocument/2006/relationships" r:embed="rId2"/>
                <a:srcRect/>
                <a:tile tx="0" ty="0" sx="100000" sy="100000" flip="none" algn="tl"/>
              </a:blipFill>
              <a:ln w="25400">
                <a:noFill/>
              </a:ln>
            </c:spPr>
            <c:extLst xmlns:c16r2="http://schemas.microsoft.com/office/drawing/2015/06/chart">
              <c:ext xmlns:c16="http://schemas.microsoft.com/office/drawing/2014/chart" uri="{C3380CC4-5D6E-409C-BE32-E72D297353CC}">
                <c16:uniqueId val="{00000025-6EC6-4948-BE78-BC34A9484331}"/>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Q41B_Assemblée!$P$120:$P$142</c:f>
              <c:strCache>
                <c:ptCount val="23"/>
                <c:pt idx="0">
                  <c:v>Urbain</c:v>
                </c:pt>
                <c:pt idx="1">
                  <c:v>Rural</c:v>
                </c:pt>
                <c:pt idx="3">
                  <c:v>Pas d'instruction formelle</c:v>
                </c:pt>
                <c:pt idx="4">
                  <c:v>Primaire</c:v>
                </c:pt>
                <c:pt idx="5">
                  <c:v>Secondaire</c:v>
                </c:pt>
                <c:pt idx="6">
                  <c:v>Post-secondaire</c:v>
                </c:pt>
                <c:pt idx="8">
                  <c:v>Mieux nantis</c:v>
                </c:pt>
                <c:pt idx="9">
                  <c:v>Pauvres occasionnels</c:v>
                </c:pt>
                <c:pt idx="10">
                  <c:v>Pauvres </c:v>
                </c:pt>
                <c:pt idx="11">
                  <c:v>Très pauvres</c:v>
                </c:pt>
                <c:pt idx="13">
                  <c:v>Boké</c:v>
                </c:pt>
                <c:pt idx="14">
                  <c:v>Conakry</c:v>
                </c:pt>
                <c:pt idx="15">
                  <c:v>Kindia</c:v>
                </c:pt>
                <c:pt idx="16">
                  <c:v>Labé</c:v>
                </c:pt>
                <c:pt idx="17">
                  <c:v>Mamou</c:v>
                </c:pt>
                <c:pt idx="18">
                  <c:v>Faranah</c:v>
                </c:pt>
                <c:pt idx="19">
                  <c:v>N'Zérékoré</c:v>
                </c:pt>
                <c:pt idx="20">
                  <c:v>Kankan</c:v>
                </c:pt>
                <c:pt idx="22">
                  <c:v>Guinée</c:v>
                </c:pt>
              </c:strCache>
            </c:strRef>
          </c:cat>
          <c:val>
            <c:numRef>
              <c:f>Q41B_Assemblée!$Q$120:$Q$142</c:f>
              <c:numCache>
                <c:formatCode>0%</c:formatCode>
                <c:ptCount val="23"/>
                <c:pt idx="0">
                  <c:v>0.28000000000000003</c:v>
                </c:pt>
                <c:pt idx="1">
                  <c:v>0.44</c:v>
                </c:pt>
                <c:pt idx="3">
                  <c:v>0.44</c:v>
                </c:pt>
                <c:pt idx="4">
                  <c:v>0.32</c:v>
                </c:pt>
                <c:pt idx="5">
                  <c:v>0.34</c:v>
                </c:pt>
                <c:pt idx="6">
                  <c:v>0.28999999999999998</c:v>
                </c:pt>
                <c:pt idx="8">
                  <c:v>0.69</c:v>
                </c:pt>
                <c:pt idx="9">
                  <c:v>0.56000000000000005</c:v>
                </c:pt>
                <c:pt idx="10">
                  <c:v>0.4</c:v>
                </c:pt>
                <c:pt idx="11">
                  <c:v>0.3</c:v>
                </c:pt>
                <c:pt idx="13">
                  <c:v>0.12</c:v>
                </c:pt>
                <c:pt idx="14">
                  <c:v>0.22</c:v>
                </c:pt>
                <c:pt idx="15">
                  <c:v>0.22</c:v>
                </c:pt>
                <c:pt idx="16">
                  <c:v>0.23</c:v>
                </c:pt>
                <c:pt idx="17">
                  <c:v>0.24</c:v>
                </c:pt>
                <c:pt idx="18">
                  <c:v>0.47</c:v>
                </c:pt>
                <c:pt idx="19">
                  <c:v>0.61</c:v>
                </c:pt>
                <c:pt idx="20">
                  <c:v>0.7</c:v>
                </c:pt>
                <c:pt idx="22">
                  <c:v>0.38</c:v>
                </c:pt>
              </c:numCache>
            </c:numRef>
          </c:val>
          <c:extLst xmlns:c16r2="http://schemas.microsoft.com/office/drawing/2015/06/chart">
            <c:ext xmlns:c16="http://schemas.microsoft.com/office/drawing/2014/chart" uri="{C3380CC4-5D6E-409C-BE32-E72D297353CC}">
              <c16:uniqueId val="{00000026-6EC6-4948-BE78-BC34A9484331}"/>
            </c:ext>
          </c:extLst>
        </c:ser>
        <c:dLbls>
          <c:showLegendKey val="0"/>
          <c:showVal val="0"/>
          <c:showCatName val="0"/>
          <c:showSerName val="0"/>
          <c:showPercent val="0"/>
          <c:showBubbleSize val="0"/>
        </c:dLbls>
        <c:gapWidth val="82"/>
        <c:axId val="283679744"/>
        <c:axId val="283689728"/>
      </c:barChart>
      <c:catAx>
        <c:axId val="283679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83689728"/>
        <c:crosses val="autoZero"/>
        <c:auto val="1"/>
        <c:lblAlgn val="ctr"/>
        <c:lblOffset val="100"/>
        <c:noMultiLvlLbl val="0"/>
      </c:catAx>
      <c:valAx>
        <c:axId val="283689728"/>
        <c:scaling>
          <c:orientation val="minMax"/>
          <c:max val="1"/>
        </c:scaling>
        <c:delete val="0"/>
        <c:axPos val="b"/>
        <c:numFmt formatCode="0%" sourceLinked="1"/>
        <c:majorTickMark val="none"/>
        <c:minorTickMark val="none"/>
        <c:tickLblPos val="nextTo"/>
        <c:spPr>
          <a:ln w="9525">
            <a:noFill/>
          </a:ln>
        </c:spPr>
        <c:txPr>
          <a:bodyPr rot="0" vert="horz"/>
          <a:lstStyle/>
          <a:p>
            <a:pPr>
              <a:defRPr/>
            </a:pPr>
            <a:endParaRPr lang="fr-FR"/>
          </a:p>
        </c:txPr>
        <c:crossAx val="283679744"/>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300" b="0" i="0" u="none" strike="noStrike" baseline="0">
          <a:solidFill>
            <a:srgbClr val="000000"/>
          </a:solidFill>
          <a:latin typeface="Century Gothic"/>
          <a:ea typeface="Century Gothic"/>
          <a:cs typeface="Century Gothic"/>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'Q41D_Conseil Comm'!$W$5:$X$5</c:f>
              <c:strCache>
                <c:ptCount val="2"/>
                <c:pt idx="0">
                  <c:v>Pas du tout confiance/Juste un peu confiance</c:v>
                </c:pt>
                <c:pt idx="1">
                  <c:v>Partiellement confiance/Beaucoup confiance</c:v>
                </c:pt>
              </c:strCache>
            </c:strRef>
          </c:cat>
          <c:val>
            <c:numRef>
              <c:f>'Q41D_Conseil Comm'!$W$6:$X$6</c:f>
              <c:numCache>
                <c:formatCode>0%</c:formatCode>
                <c:ptCount val="2"/>
                <c:pt idx="0">
                  <c:v>0.52</c:v>
                </c:pt>
                <c:pt idx="1">
                  <c:v>0.47</c:v>
                </c:pt>
              </c:numCache>
            </c:numRef>
          </c:val>
          <c:extLst xmlns:c16r2="http://schemas.microsoft.com/office/drawing/2015/06/chart">
            <c:ext xmlns:c16="http://schemas.microsoft.com/office/drawing/2014/chart" uri="{C3380CC4-5D6E-409C-BE32-E72D297353CC}">
              <c16:uniqueId val="{00000000-4D74-4E4A-B91C-2DC6BA87F725}"/>
            </c:ext>
          </c:extLst>
        </c:ser>
        <c:dLbls>
          <c:showLegendKey val="0"/>
          <c:showVal val="0"/>
          <c:showCatName val="0"/>
          <c:showSerName val="0"/>
          <c:showPercent val="0"/>
          <c:showBubbleSize val="0"/>
        </c:dLbls>
        <c:gapWidth val="79"/>
        <c:overlap val="-27"/>
        <c:axId val="285039616"/>
        <c:axId val="285053696"/>
      </c:barChart>
      <c:catAx>
        <c:axId val="28503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85053696"/>
        <c:crosses val="autoZero"/>
        <c:auto val="1"/>
        <c:lblAlgn val="ctr"/>
        <c:lblOffset val="100"/>
        <c:noMultiLvlLbl val="0"/>
      </c:catAx>
      <c:valAx>
        <c:axId val="28505369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8503961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39317902878474"/>
          <c:y val="2.2887743472855368E-2"/>
          <c:w val="0.58462301228721403"/>
          <c:h val="0.88800455864069627"/>
        </c:manualLayout>
      </c:layout>
      <c:barChart>
        <c:barDir val="bar"/>
        <c:grouping val="clustered"/>
        <c:varyColors val="0"/>
        <c:ser>
          <c:idx val="0"/>
          <c:order val="0"/>
          <c:tx>
            <c:strRef>
              <c:f>'Q41D_Conseil Comm'!$W$67</c:f>
              <c:strCache>
                <c:ptCount val="1"/>
                <c:pt idx="0">
                  <c:v>Partiellement confiance/Beaucoup confiance</c:v>
                </c:pt>
              </c:strCache>
            </c:strRef>
          </c:tx>
          <c:spPr>
            <a:solidFill>
              <a:srgbClr val="F25528"/>
            </a:solidFill>
            <a:ln w="25400">
              <a:noFill/>
            </a:ln>
          </c:spPr>
          <c:invertIfNegative val="0"/>
          <c:dPt>
            <c:idx val="0"/>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1-4DAB-4C95-8A15-E1B3A04ECD3C}"/>
              </c:ext>
            </c:extLst>
          </c:dPt>
          <c:dPt>
            <c:idx val="1"/>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3-4DAB-4C95-8A15-E1B3A04ECD3C}"/>
              </c:ext>
            </c:extLst>
          </c:dPt>
          <c:dPt>
            <c:idx val="3"/>
            <c:invertIfNegative val="0"/>
            <c:bubble3D val="0"/>
            <c:spPr>
              <a:solidFill>
                <a:schemeClr val="accent5">
                  <a:lumMod val="75000"/>
                </a:schemeClr>
              </a:solidFill>
              <a:ln w="25400">
                <a:noFill/>
              </a:ln>
            </c:spPr>
            <c:extLst xmlns:c16r2="http://schemas.microsoft.com/office/drawing/2015/06/chart">
              <c:ext xmlns:c16="http://schemas.microsoft.com/office/drawing/2014/chart" uri="{C3380CC4-5D6E-409C-BE32-E72D297353CC}">
                <c16:uniqueId val="{00000005-4DAB-4C95-8A15-E1B3A04ECD3C}"/>
              </c:ext>
            </c:extLst>
          </c:dPt>
          <c:dPt>
            <c:idx val="4"/>
            <c:invertIfNegative val="0"/>
            <c:bubble3D val="0"/>
            <c:spPr>
              <a:solidFill>
                <a:schemeClr val="accent5">
                  <a:lumMod val="75000"/>
                </a:schemeClr>
              </a:solidFill>
              <a:ln w="25400">
                <a:noFill/>
              </a:ln>
            </c:spPr>
            <c:extLst xmlns:c16r2="http://schemas.microsoft.com/office/drawing/2015/06/chart">
              <c:ext xmlns:c16="http://schemas.microsoft.com/office/drawing/2014/chart" uri="{C3380CC4-5D6E-409C-BE32-E72D297353CC}">
                <c16:uniqueId val="{00000007-4DAB-4C95-8A15-E1B3A04ECD3C}"/>
              </c:ext>
            </c:extLst>
          </c:dPt>
          <c:dPt>
            <c:idx val="5"/>
            <c:invertIfNegative val="0"/>
            <c:bubble3D val="0"/>
            <c:spPr>
              <a:solidFill>
                <a:schemeClr val="accent5">
                  <a:lumMod val="75000"/>
                </a:schemeClr>
              </a:solidFill>
              <a:ln w="25400">
                <a:noFill/>
              </a:ln>
            </c:spPr>
            <c:extLst xmlns:c16r2="http://schemas.microsoft.com/office/drawing/2015/06/chart">
              <c:ext xmlns:c16="http://schemas.microsoft.com/office/drawing/2014/chart" uri="{C3380CC4-5D6E-409C-BE32-E72D297353CC}">
                <c16:uniqueId val="{00000009-4DAB-4C95-8A15-E1B3A04ECD3C}"/>
              </c:ext>
            </c:extLst>
          </c:dPt>
          <c:dPt>
            <c:idx val="6"/>
            <c:invertIfNegative val="0"/>
            <c:bubble3D val="0"/>
            <c:spPr>
              <a:solidFill>
                <a:schemeClr val="accent5">
                  <a:lumMod val="75000"/>
                </a:schemeClr>
              </a:solidFill>
              <a:ln w="25400">
                <a:noFill/>
              </a:ln>
            </c:spPr>
            <c:extLst xmlns:c16r2="http://schemas.microsoft.com/office/drawing/2015/06/chart">
              <c:ext xmlns:c16="http://schemas.microsoft.com/office/drawing/2014/chart" uri="{C3380CC4-5D6E-409C-BE32-E72D297353CC}">
                <c16:uniqueId val="{0000000B-4DAB-4C95-8A15-E1B3A04ECD3C}"/>
              </c:ext>
            </c:extLst>
          </c:dPt>
          <c:dPt>
            <c:idx val="8"/>
            <c:invertIfNegative val="0"/>
            <c:bubble3D val="0"/>
            <c:spPr>
              <a:solidFill>
                <a:schemeClr val="accent4">
                  <a:lumMod val="60000"/>
                  <a:lumOff val="40000"/>
                </a:schemeClr>
              </a:solidFill>
              <a:ln w="25400">
                <a:noFill/>
              </a:ln>
            </c:spPr>
            <c:extLst xmlns:c16r2="http://schemas.microsoft.com/office/drawing/2015/06/chart">
              <c:ext xmlns:c16="http://schemas.microsoft.com/office/drawing/2014/chart" uri="{C3380CC4-5D6E-409C-BE32-E72D297353CC}">
                <c16:uniqueId val="{0000000D-4DAB-4C95-8A15-E1B3A04ECD3C}"/>
              </c:ext>
            </c:extLst>
          </c:dPt>
          <c:dPt>
            <c:idx val="9"/>
            <c:invertIfNegative val="0"/>
            <c:bubble3D val="0"/>
            <c:spPr>
              <a:solidFill>
                <a:schemeClr val="accent4">
                  <a:lumMod val="60000"/>
                  <a:lumOff val="40000"/>
                </a:schemeClr>
              </a:solidFill>
              <a:ln w="25400">
                <a:noFill/>
              </a:ln>
            </c:spPr>
            <c:extLst xmlns:c16r2="http://schemas.microsoft.com/office/drawing/2015/06/chart">
              <c:ext xmlns:c16="http://schemas.microsoft.com/office/drawing/2014/chart" uri="{C3380CC4-5D6E-409C-BE32-E72D297353CC}">
                <c16:uniqueId val="{0000000F-4DAB-4C95-8A15-E1B3A04ECD3C}"/>
              </c:ext>
            </c:extLst>
          </c:dPt>
          <c:dPt>
            <c:idx val="10"/>
            <c:invertIfNegative val="0"/>
            <c:bubble3D val="0"/>
            <c:spPr>
              <a:solidFill>
                <a:schemeClr val="accent4">
                  <a:lumMod val="60000"/>
                  <a:lumOff val="40000"/>
                </a:schemeClr>
              </a:solidFill>
              <a:ln w="25400">
                <a:noFill/>
              </a:ln>
            </c:spPr>
            <c:extLst xmlns:c16r2="http://schemas.microsoft.com/office/drawing/2015/06/chart">
              <c:ext xmlns:c16="http://schemas.microsoft.com/office/drawing/2014/chart" uri="{C3380CC4-5D6E-409C-BE32-E72D297353CC}">
                <c16:uniqueId val="{00000011-4DAB-4C95-8A15-E1B3A04ECD3C}"/>
              </c:ext>
            </c:extLst>
          </c:dPt>
          <c:dPt>
            <c:idx val="11"/>
            <c:invertIfNegative val="0"/>
            <c:bubble3D val="0"/>
            <c:spPr>
              <a:solidFill>
                <a:schemeClr val="accent4">
                  <a:lumMod val="60000"/>
                  <a:lumOff val="40000"/>
                </a:schemeClr>
              </a:solidFill>
              <a:ln w="25400">
                <a:noFill/>
              </a:ln>
            </c:spPr>
            <c:extLst xmlns:c16r2="http://schemas.microsoft.com/office/drawing/2015/06/chart">
              <c:ext xmlns:c16="http://schemas.microsoft.com/office/drawing/2014/chart" uri="{C3380CC4-5D6E-409C-BE32-E72D297353CC}">
                <c16:uniqueId val="{00000013-4DAB-4C95-8A15-E1B3A04ECD3C}"/>
              </c:ext>
            </c:extLst>
          </c:dPt>
          <c:dPt>
            <c:idx val="13"/>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5-4DAB-4C95-8A15-E1B3A04ECD3C}"/>
              </c:ext>
            </c:extLst>
          </c:dPt>
          <c:dPt>
            <c:idx val="14"/>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7-4DAB-4C95-8A15-E1B3A04ECD3C}"/>
              </c:ext>
            </c:extLst>
          </c:dPt>
          <c:dPt>
            <c:idx val="15"/>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9-4DAB-4C95-8A15-E1B3A04ECD3C}"/>
              </c:ext>
            </c:extLst>
          </c:dPt>
          <c:dPt>
            <c:idx val="16"/>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B-4DAB-4C95-8A15-E1B3A04ECD3C}"/>
              </c:ext>
            </c:extLst>
          </c:dPt>
          <c:dPt>
            <c:idx val="17"/>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D-4DAB-4C95-8A15-E1B3A04ECD3C}"/>
              </c:ext>
            </c:extLst>
          </c:dPt>
          <c:dPt>
            <c:idx val="18"/>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F-4DAB-4C95-8A15-E1B3A04ECD3C}"/>
              </c:ext>
            </c:extLst>
          </c:dPt>
          <c:dPt>
            <c:idx val="19"/>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21-4DAB-4C95-8A15-E1B3A04ECD3C}"/>
              </c:ext>
            </c:extLst>
          </c:dPt>
          <c:dPt>
            <c:idx val="20"/>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23-4DAB-4C95-8A15-E1B3A04ECD3C}"/>
              </c:ext>
            </c:extLst>
          </c:dPt>
          <c:dPt>
            <c:idx val="22"/>
            <c:invertIfNegative val="0"/>
            <c:bubble3D val="0"/>
            <c:spPr>
              <a:pattFill prst="dkUpDiag">
                <a:fgClr>
                  <a:schemeClr val="tx1"/>
                </a:fgClr>
                <a:bgClr>
                  <a:schemeClr val="bg1"/>
                </a:bgClr>
              </a:pattFill>
              <a:ln w="25400">
                <a:noFill/>
              </a:ln>
            </c:spPr>
            <c:extLst xmlns:c16r2="http://schemas.microsoft.com/office/drawing/2015/06/chart">
              <c:ext xmlns:c16="http://schemas.microsoft.com/office/drawing/2014/chart" uri="{C3380CC4-5D6E-409C-BE32-E72D297353CC}">
                <c16:uniqueId val="{00000025-4DAB-4C95-8A15-E1B3A04ECD3C}"/>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'Q41D_Conseil Comm'!$V$68:$V$90</c:f>
              <c:strCache>
                <c:ptCount val="23"/>
                <c:pt idx="0">
                  <c:v>Urbain</c:v>
                </c:pt>
                <c:pt idx="1">
                  <c:v>Rural</c:v>
                </c:pt>
                <c:pt idx="3">
                  <c:v>Pas d'instruction formelle</c:v>
                </c:pt>
                <c:pt idx="4">
                  <c:v>Primaire</c:v>
                </c:pt>
                <c:pt idx="5">
                  <c:v>Secondaire</c:v>
                </c:pt>
                <c:pt idx="6">
                  <c:v>Post-secondaire</c:v>
                </c:pt>
                <c:pt idx="8">
                  <c:v>Mieux nantis</c:v>
                </c:pt>
                <c:pt idx="9">
                  <c:v>Pauvres occasionnels</c:v>
                </c:pt>
                <c:pt idx="10">
                  <c:v>Pauvres </c:v>
                </c:pt>
                <c:pt idx="11">
                  <c:v>Très pauvres</c:v>
                </c:pt>
                <c:pt idx="13">
                  <c:v>Conakry</c:v>
                </c:pt>
                <c:pt idx="14">
                  <c:v>Boké</c:v>
                </c:pt>
                <c:pt idx="15">
                  <c:v>Kindia</c:v>
                </c:pt>
                <c:pt idx="16">
                  <c:v>Labé</c:v>
                </c:pt>
                <c:pt idx="17">
                  <c:v>Mamou</c:v>
                </c:pt>
                <c:pt idx="18">
                  <c:v>N'Zérékoré</c:v>
                </c:pt>
                <c:pt idx="19">
                  <c:v>Faranah</c:v>
                </c:pt>
                <c:pt idx="20">
                  <c:v>Kankan</c:v>
                </c:pt>
                <c:pt idx="22">
                  <c:v>Guinée</c:v>
                </c:pt>
              </c:strCache>
            </c:strRef>
          </c:cat>
          <c:val>
            <c:numRef>
              <c:f>'Q41D_Conseil Comm'!$W$68:$W$90</c:f>
              <c:numCache>
                <c:formatCode>0%</c:formatCode>
                <c:ptCount val="23"/>
                <c:pt idx="0">
                  <c:v>0.32</c:v>
                </c:pt>
                <c:pt idx="1">
                  <c:v>0.56000000000000005</c:v>
                </c:pt>
                <c:pt idx="3">
                  <c:v>0.54</c:v>
                </c:pt>
                <c:pt idx="4">
                  <c:v>0.47</c:v>
                </c:pt>
                <c:pt idx="5">
                  <c:v>0.39</c:v>
                </c:pt>
                <c:pt idx="6">
                  <c:v>0.34</c:v>
                </c:pt>
                <c:pt idx="8">
                  <c:v>0.81</c:v>
                </c:pt>
                <c:pt idx="9">
                  <c:v>0.62</c:v>
                </c:pt>
                <c:pt idx="10">
                  <c:v>0.51</c:v>
                </c:pt>
                <c:pt idx="11">
                  <c:v>0.39</c:v>
                </c:pt>
                <c:pt idx="13">
                  <c:v>0.23</c:v>
                </c:pt>
                <c:pt idx="14">
                  <c:v>0.26</c:v>
                </c:pt>
                <c:pt idx="15">
                  <c:v>0.35</c:v>
                </c:pt>
                <c:pt idx="16">
                  <c:v>0.42</c:v>
                </c:pt>
                <c:pt idx="17">
                  <c:v>0.43</c:v>
                </c:pt>
                <c:pt idx="18">
                  <c:v>0.64</c:v>
                </c:pt>
                <c:pt idx="19">
                  <c:v>0.7</c:v>
                </c:pt>
                <c:pt idx="20">
                  <c:v>0.71</c:v>
                </c:pt>
                <c:pt idx="22">
                  <c:v>0.47</c:v>
                </c:pt>
              </c:numCache>
            </c:numRef>
          </c:val>
          <c:extLst xmlns:c16r2="http://schemas.microsoft.com/office/drawing/2015/06/chart">
            <c:ext xmlns:c16="http://schemas.microsoft.com/office/drawing/2014/chart" uri="{C3380CC4-5D6E-409C-BE32-E72D297353CC}">
              <c16:uniqueId val="{00000026-4DAB-4C95-8A15-E1B3A04ECD3C}"/>
            </c:ext>
          </c:extLst>
        </c:ser>
        <c:dLbls>
          <c:showLegendKey val="0"/>
          <c:showVal val="0"/>
          <c:showCatName val="0"/>
          <c:showSerName val="0"/>
          <c:showPercent val="0"/>
          <c:showBubbleSize val="0"/>
        </c:dLbls>
        <c:gapWidth val="82"/>
        <c:axId val="287836416"/>
        <c:axId val="287838208"/>
      </c:barChart>
      <c:catAx>
        <c:axId val="28783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87838208"/>
        <c:crosses val="autoZero"/>
        <c:auto val="1"/>
        <c:lblAlgn val="ctr"/>
        <c:lblOffset val="100"/>
        <c:noMultiLvlLbl val="0"/>
      </c:catAx>
      <c:valAx>
        <c:axId val="287838208"/>
        <c:scaling>
          <c:orientation val="minMax"/>
        </c:scaling>
        <c:delete val="0"/>
        <c:axPos val="b"/>
        <c:numFmt formatCode="0%" sourceLinked="1"/>
        <c:majorTickMark val="none"/>
        <c:minorTickMark val="none"/>
        <c:tickLblPos val="nextTo"/>
        <c:spPr>
          <a:ln w="9525">
            <a:noFill/>
          </a:ln>
        </c:spPr>
        <c:txPr>
          <a:bodyPr rot="0" vert="horz"/>
          <a:lstStyle/>
          <a:p>
            <a:pPr>
              <a:defRPr/>
            </a:pPr>
            <a:endParaRPr lang="fr-FR"/>
          </a:p>
        </c:txPr>
        <c:crossAx val="287836416"/>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3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'Q41_RPG_41F Opposition'!$M$214</c:f>
              <c:strCache>
                <c:ptCount val="1"/>
                <c:pt idx="0">
                  <c:v>Pas du tout confiance/
Juste un peu confiance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'Q41_RPG_41F Opposition'!$L$215:$L$216</c:f>
              <c:strCache>
                <c:ptCount val="2"/>
                <c:pt idx="0">
                  <c:v>Parti au pouvoir</c:v>
                </c:pt>
                <c:pt idx="1">
                  <c:v>Partis de l'opposition</c:v>
                </c:pt>
              </c:strCache>
            </c:strRef>
          </c:cat>
          <c:val>
            <c:numRef>
              <c:f>'Q41_RPG_41F Opposition'!$M$215:$M$216</c:f>
              <c:numCache>
                <c:formatCode>0%</c:formatCode>
                <c:ptCount val="2"/>
                <c:pt idx="0">
                  <c:v>0.59</c:v>
                </c:pt>
                <c:pt idx="1">
                  <c:v>0.69</c:v>
                </c:pt>
              </c:numCache>
            </c:numRef>
          </c:val>
          <c:extLst xmlns:c16r2="http://schemas.microsoft.com/office/drawing/2015/06/chart">
            <c:ext xmlns:c16="http://schemas.microsoft.com/office/drawing/2014/chart" uri="{C3380CC4-5D6E-409C-BE32-E72D297353CC}">
              <c16:uniqueId val="{00000000-A37C-463E-8367-4BB8AB692164}"/>
            </c:ext>
          </c:extLst>
        </c:ser>
        <c:ser>
          <c:idx val="1"/>
          <c:order val="1"/>
          <c:tx>
            <c:strRef>
              <c:f>'Q41_RPG_41F Opposition'!$N$214</c:f>
              <c:strCache>
                <c:ptCount val="1"/>
                <c:pt idx="0">
                  <c:v>Partiellement confiance/
Beaucoup confiance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'Q41_RPG_41F Opposition'!$L$215:$L$216</c:f>
              <c:strCache>
                <c:ptCount val="2"/>
                <c:pt idx="0">
                  <c:v>Parti au pouvoir</c:v>
                </c:pt>
                <c:pt idx="1">
                  <c:v>Partis de l'opposition</c:v>
                </c:pt>
              </c:strCache>
            </c:strRef>
          </c:cat>
          <c:val>
            <c:numRef>
              <c:f>'Q41_RPG_41F Opposition'!$N$215:$N$216</c:f>
              <c:numCache>
                <c:formatCode>0%</c:formatCode>
                <c:ptCount val="2"/>
                <c:pt idx="0">
                  <c:v>0.4</c:v>
                </c:pt>
                <c:pt idx="1">
                  <c:v>0.3</c:v>
                </c:pt>
              </c:numCache>
            </c:numRef>
          </c:val>
          <c:extLst xmlns:c16r2="http://schemas.microsoft.com/office/drawing/2015/06/chart">
            <c:ext xmlns:c16="http://schemas.microsoft.com/office/drawing/2014/chart" uri="{C3380CC4-5D6E-409C-BE32-E72D297353CC}">
              <c16:uniqueId val="{00000001-A37C-463E-8367-4BB8AB692164}"/>
            </c:ext>
          </c:extLst>
        </c:ser>
        <c:dLbls>
          <c:showLegendKey val="0"/>
          <c:showVal val="0"/>
          <c:showCatName val="0"/>
          <c:showSerName val="0"/>
          <c:showPercent val="0"/>
          <c:showBubbleSize val="0"/>
        </c:dLbls>
        <c:gapWidth val="80"/>
        <c:overlap val="100"/>
        <c:axId val="289340800"/>
        <c:axId val="289219712"/>
      </c:barChart>
      <c:catAx>
        <c:axId val="2893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89219712"/>
        <c:crosses val="autoZero"/>
        <c:auto val="1"/>
        <c:lblAlgn val="ctr"/>
        <c:lblOffset val="100"/>
        <c:noMultiLvlLbl val="0"/>
      </c:catAx>
      <c:valAx>
        <c:axId val="2892197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89340800"/>
        <c:crosses val="autoZero"/>
        <c:crossBetween val="between"/>
        <c:majorUnit val="0.2"/>
      </c:valAx>
      <c:spPr>
        <a:noFill/>
        <a:ln>
          <a:noFill/>
        </a:ln>
        <a:effectLst/>
      </c:spPr>
    </c:plotArea>
    <c:legend>
      <c:legendPos val="r"/>
      <c:layout>
        <c:manualLayout>
          <c:xMode val="edge"/>
          <c:yMode val="edge"/>
          <c:x val="0.67713110890715211"/>
          <c:y val="0.21546206603224421"/>
          <c:w val="0.31299384157180721"/>
          <c:h val="0.5140194546259828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'Q41_RPG_41F Opposition'!$M$137</c:f>
              <c:strCache>
                <c:ptCount val="1"/>
                <c:pt idx="0">
                  <c:v>Partiellement confiance/Beaucoup confiance</c:v>
                </c:pt>
              </c:strCache>
            </c:strRef>
          </c:tx>
          <c:spPr>
            <a:solidFill>
              <a:srgbClr val="F25528"/>
            </a:solidFill>
            <a:ln w="25400">
              <a:noFill/>
            </a:ln>
          </c:spPr>
          <c:invertIfNegative val="0"/>
          <c:dPt>
            <c:idx val="0"/>
            <c:invertIfNegative val="0"/>
            <c:bubble3D val="0"/>
            <c:spPr>
              <a:solidFill>
                <a:schemeClr val="tx2"/>
              </a:solidFill>
              <a:ln w="25400">
                <a:noFill/>
              </a:ln>
            </c:spPr>
            <c:extLst xmlns:c16r2="http://schemas.microsoft.com/office/drawing/2015/06/chart">
              <c:ext xmlns:c16="http://schemas.microsoft.com/office/drawing/2014/chart" uri="{C3380CC4-5D6E-409C-BE32-E72D297353CC}">
                <c16:uniqueId val="{00000001-4876-42F4-92D4-ECFDE2D3E7CB}"/>
              </c:ext>
            </c:extLst>
          </c:dPt>
          <c:dPt>
            <c:idx val="1"/>
            <c:invertIfNegative val="0"/>
            <c:bubble3D val="0"/>
            <c:spPr>
              <a:solidFill>
                <a:schemeClr val="tx2"/>
              </a:solidFill>
              <a:ln w="25400">
                <a:noFill/>
              </a:ln>
            </c:spPr>
            <c:extLst xmlns:c16r2="http://schemas.microsoft.com/office/drawing/2015/06/chart">
              <c:ext xmlns:c16="http://schemas.microsoft.com/office/drawing/2014/chart" uri="{C3380CC4-5D6E-409C-BE32-E72D297353CC}">
                <c16:uniqueId val="{00000003-4876-42F4-92D4-ECFDE2D3E7CB}"/>
              </c:ext>
            </c:extLst>
          </c:dPt>
          <c:dPt>
            <c:idx val="3"/>
            <c:invertIfNegative val="0"/>
            <c:bubble3D val="0"/>
            <c:spPr>
              <a:solidFill>
                <a:schemeClr val="accent4"/>
              </a:solidFill>
              <a:ln w="25400">
                <a:noFill/>
              </a:ln>
            </c:spPr>
            <c:extLst xmlns:c16r2="http://schemas.microsoft.com/office/drawing/2015/06/chart">
              <c:ext xmlns:c16="http://schemas.microsoft.com/office/drawing/2014/chart" uri="{C3380CC4-5D6E-409C-BE32-E72D297353CC}">
                <c16:uniqueId val="{00000005-4876-42F4-92D4-ECFDE2D3E7CB}"/>
              </c:ext>
            </c:extLst>
          </c:dPt>
          <c:dPt>
            <c:idx val="4"/>
            <c:invertIfNegative val="0"/>
            <c:bubble3D val="0"/>
            <c:spPr>
              <a:solidFill>
                <a:schemeClr val="accent4"/>
              </a:solidFill>
              <a:ln w="25400">
                <a:noFill/>
              </a:ln>
            </c:spPr>
            <c:extLst xmlns:c16r2="http://schemas.microsoft.com/office/drawing/2015/06/chart">
              <c:ext xmlns:c16="http://schemas.microsoft.com/office/drawing/2014/chart" uri="{C3380CC4-5D6E-409C-BE32-E72D297353CC}">
                <c16:uniqueId val="{00000007-4876-42F4-92D4-ECFDE2D3E7CB}"/>
              </c:ext>
            </c:extLst>
          </c:dPt>
          <c:dPt>
            <c:idx val="5"/>
            <c:invertIfNegative val="0"/>
            <c:bubble3D val="0"/>
            <c:spPr>
              <a:solidFill>
                <a:schemeClr val="accent4"/>
              </a:solidFill>
              <a:ln w="25400">
                <a:noFill/>
              </a:ln>
            </c:spPr>
            <c:extLst xmlns:c16r2="http://schemas.microsoft.com/office/drawing/2015/06/chart">
              <c:ext xmlns:c16="http://schemas.microsoft.com/office/drawing/2014/chart" uri="{C3380CC4-5D6E-409C-BE32-E72D297353CC}">
                <c16:uniqueId val="{00000009-4876-42F4-92D4-ECFDE2D3E7CB}"/>
              </c:ext>
            </c:extLst>
          </c:dPt>
          <c:dPt>
            <c:idx val="6"/>
            <c:invertIfNegative val="0"/>
            <c:bubble3D val="0"/>
            <c:spPr>
              <a:solidFill>
                <a:schemeClr val="accent4"/>
              </a:solidFill>
              <a:ln w="25400">
                <a:noFill/>
              </a:ln>
            </c:spPr>
            <c:extLst xmlns:c16r2="http://schemas.microsoft.com/office/drawing/2015/06/chart">
              <c:ext xmlns:c16="http://schemas.microsoft.com/office/drawing/2014/chart" uri="{C3380CC4-5D6E-409C-BE32-E72D297353CC}">
                <c16:uniqueId val="{0000000B-4876-42F4-92D4-ECFDE2D3E7CB}"/>
              </c:ext>
            </c:extLst>
          </c:dPt>
          <c:dPt>
            <c:idx val="8"/>
            <c:invertIfNegative val="0"/>
            <c:bubble3D val="0"/>
            <c:spPr>
              <a:solidFill>
                <a:schemeClr val="accent2"/>
              </a:solidFill>
              <a:ln w="25400">
                <a:noFill/>
              </a:ln>
            </c:spPr>
            <c:extLst xmlns:c16r2="http://schemas.microsoft.com/office/drawing/2015/06/chart">
              <c:ext xmlns:c16="http://schemas.microsoft.com/office/drawing/2014/chart" uri="{C3380CC4-5D6E-409C-BE32-E72D297353CC}">
                <c16:uniqueId val="{0000000D-4876-42F4-92D4-ECFDE2D3E7CB}"/>
              </c:ext>
            </c:extLst>
          </c:dPt>
          <c:dPt>
            <c:idx val="9"/>
            <c:invertIfNegative val="0"/>
            <c:bubble3D val="0"/>
            <c:spPr>
              <a:solidFill>
                <a:schemeClr val="accent2"/>
              </a:solidFill>
              <a:ln w="25400">
                <a:noFill/>
              </a:ln>
            </c:spPr>
            <c:extLst xmlns:c16r2="http://schemas.microsoft.com/office/drawing/2015/06/chart">
              <c:ext xmlns:c16="http://schemas.microsoft.com/office/drawing/2014/chart" uri="{C3380CC4-5D6E-409C-BE32-E72D297353CC}">
                <c16:uniqueId val="{0000000F-4876-42F4-92D4-ECFDE2D3E7CB}"/>
              </c:ext>
            </c:extLst>
          </c:dPt>
          <c:dPt>
            <c:idx val="10"/>
            <c:invertIfNegative val="0"/>
            <c:bubble3D val="0"/>
            <c:spPr>
              <a:solidFill>
                <a:schemeClr val="accent2"/>
              </a:solidFill>
              <a:ln w="25400">
                <a:noFill/>
              </a:ln>
            </c:spPr>
            <c:extLst xmlns:c16r2="http://schemas.microsoft.com/office/drawing/2015/06/chart">
              <c:ext xmlns:c16="http://schemas.microsoft.com/office/drawing/2014/chart" uri="{C3380CC4-5D6E-409C-BE32-E72D297353CC}">
                <c16:uniqueId val="{00000011-4876-42F4-92D4-ECFDE2D3E7CB}"/>
              </c:ext>
            </c:extLst>
          </c:dPt>
          <c:dPt>
            <c:idx val="11"/>
            <c:invertIfNegative val="0"/>
            <c:bubble3D val="0"/>
            <c:spPr>
              <a:solidFill>
                <a:schemeClr val="accent2"/>
              </a:solidFill>
              <a:ln w="25400">
                <a:noFill/>
              </a:ln>
            </c:spPr>
            <c:extLst xmlns:c16r2="http://schemas.microsoft.com/office/drawing/2015/06/chart">
              <c:ext xmlns:c16="http://schemas.microsoft.com/office/drawing/2014/chart" uri="{C3380CC4-5D6E-409C-BE32-E72D297353CC}">
                <c16:uniqueId val="{00000013-4876-42F4-92D4-ECFDE2D3E7CB}"/>
              </c:ext>
            </c:extLst>
          </c:dPt>
          <c:dPt>
            <c:idx val="22"/>
            <c:invertIfNegative val="0"/>
            <c:bubble3D val="0"/>
            <c:spPr>
              <a:pattFill prst="dkUpDiag">
                <a:fgClr>
                  <a:schemeClr val="tx1"/>
                </a:fgClr>
                <a:bgClr>
                  <a:schemeClr val="bg1"/>
                </a:bgClr>
              </a:pattFill>
              <a:ln w="25400">
                <a:noFill/>
              </a:ln>
            </c:spPr>
            <c:extLst xmlns:c16r2="http://schemas.microsoft.com/office/drawing/2015/06/chart">
              <c:ext xmlns:c16="http://schemas.microsoft.com/office/drawing/2014/chart" uri="{C3380CC4-5D6E-409C-BE32-E72D297353CC}">
                <c16:uniqueId val="{00000015-4876-42F4-92D4-ECFDE2D3E7CB}"/>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'Q41_RPG_41F Opposition'!$L$138:$L$160</c:f>
              <c:strCache>
                <c:ptCount val="23"/>
                <c:pt idx="0">
                  <c:v>Urbain</c:v>
                </c:pt>
                <c:pt idx="1">
                  <c:v>Rural</c:v>
                </c:pt>
                <c:pt idx="3">
                  <c:v>Pas d'instruction formelle</c:v>
                </c:pt>
                <c:pt idx="4">
                  <c:v>Primaire</c:v>
                </c:pt>
                <c:pt idx="5">
                  <c:v>Secondaire</c:v>
                </c:pt>
                <c:pt idx="6">
                  <c:v>Université</c:v>
                </c:pt>
                <c:pt idx="8">
                  <c:v>Mieux nantis</c:v>
                </c:pt>
                <c:pt idx="9">
                  <c:v>Pauvres occasionnels</c:v>
                </c:pt>
                <c:pt idx="10">
                  <c:v>Pauvres </c:v>
                </c:pt>
                <c:pt idx="11">
                  <c:v>Très pauvres</c:v>
                </c:pt>
                <c:pt idx="13">
                  <c:v>Labé</c:v>
                </c:pt>
                <c:pt idx="14">
                  <c:v>Kindia</c:v>
                </c:pt>
                <c:pt idx="15">
                  <c:v>Boké</c:v>
                </c:pt>
                <c:pt idx="16">
                  <c:v>Mamou</c:v>
                </c:pt>
                <c:pt idx="17">
                  <c:v>Conakry</c:v>
                </c:pt>
                <c:pt idx="18">
                  <c:v>N'Zérékoré</c:v>
                </c:pt>
                <c:pt idx="19">
                  <c:v>Faranah</c:v>
                </c:pt>
                <c:pt idx="20">
                  <c:v>Kankan</c:v>
                </c:pt>
                <c:pt idx="22">
                  <c:v>Guinée</c:v>
                </c:pt>
              </c:strCache>
            </c:strRef>
          </c:cat>
          <c:val>
            <c:numRef>
              <c:f>'Q41_RPG_41F Opposition'!$M$138:$M$160</c:f>
              <c:numCache>
                <c:formatCode>0%</c:formatCode>
                <c:ptCount val="23"/>
                <c:pt idx="0">
                  <c:v>0.31</c:v>
                </c:pt>
                <c:pt idx="1">
                  <c:v>0.45</c:v>
                </c:pt>
                <c:pt idx="3">
                  <c:v>0.47</c:v>
                </c:pt>
                <c:pt idx="4">
                  <c:v>0.35</c:v>
                </c:pt>
                <c:pt idx="5">
                  <c:v>0.34</c:v>
                </c:pt>
                <c:pt idx="6">
                  <c:v>0.3</c:v>
                </c:pt>
                <c:pt idx="8">
                  <c:v>0.67</c:v>
                </c:pt>
                <c:pt idx="9">
                  <c:v>0.62</c:v>
                </c:pt>
                <c:pt idx="10">
                  <c:v>0.42</c:v>
                </c:pt>
                <c:pt idx="11">
                  <c:v>0.32</c:v>
                </c:pt>
                <c:pt idx="13">
                  <c:v>0.16</c:v>
                </c:pt>
                <c:pt idx="14">
                  <c:v>0.17</c:v>
                </c:pt>
                <c:pt idx="15">
                  <c:v>0.18</c:v>
                </c:pt>
                <c:pt idx="16">
                  <c:v>0.2</c:v>
                </c:pt>
                <c:pt idx="17">
                  <c:v>0.21</c:v>
                </c:pt>
                <c:pt idx="18">
                  <c:v>0.56999999999999995</c:v>
                </c:pt>
                <c:pt idx="19">
                  <c:v>0.67</c:v>
                </c:pt>
                <c:pt idx="20">
                  <c:v>0.8</c:v>
                </c:pt>
                <c:pt idx="22">
                  <c:v>0.4</c:v>
                </c:pt>
              </c:numCache>
            </c:numRef>
          </c:val>
          <c:extLst xmlns:c16r2="http://schemas.microsoft.com/office/drawing/2015/06/chart">
            <c:ext xmlns:c16="http://schemas.microsoft.com/office/drawing/2014/chart" uri="{C3380CC4-5D6E-409C-BE32-E72D297353CC}">
              <c16:uniqueId val="{00000016-4876-42F4-92D4-ECFDE2D3E7CB}"/>
            </c:ext>
          </c:extLst>
        </c:ser>
        <c:dLbls>
          <c:showLegendKey val="0"/>
          <c:showVal val="0"/>
          <c:showCatName val="0"/>
          <c:showSerName val="0"/>
          <c:showPercent val="0"/>
          <c:showBubbleSize val="0"/>
        </c:dLbls>
        <c:gapWidth val="82"/>
        <c:axId val="291259904"/>
        <c:axId val="291261440"/>
      </c:barChart>
      <c:catAx>
        <c:axId val="29125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91261440"/>
        <c:crosses val="autoZero"/>
        <c:auto val="1"/>
        <c:lblAlgn val="ctr"/>
        <c:lblOffset val="100"/>
        <c:noMultiLvlLbl val="0"/>
      </c:catAx>
      <c:valAx>
        <c:axId val="291261440"/>
        <c:scaling>
          <c:orientation val="minMax"/>
        </c:scaling>
        <c:delete val="0"/>
        <c:axPos val="b"/>
        <c:numFmt formatCode="0%" sourceLinked="1"/>
        <c:majorTickMark val="none"/>
        <c:minorTickMark val="none"/>
        <c:tickLblPos val="nextTo"/>
        <c:spPr>
          <a:ln w="9525">
            <a:noFill/>
          </a:ln>
        </c:spPr>
        <c:txPr>
          <a:bodyPr rot="0" vert="horz"/>
          <a:lstStyle/>
          <a:p>
            <a:pPr>
              <a:defRPr/>
            </a:pPr>
            <a:endParaRPr lang="fr-FR"/>
          </a:p>
        </c:txPr>
        <c:crossAx val="291259904"/>
        <c:crosses val="autoZero"/>
        <c:crossBetween val="between"/>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3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'Q41G_Police '!$W$6</c:f>
              <c:strCache>
                <c:ptCount val="1"/>
                <c:pt idx="0">
                  <c:v>Pas du tout confiance/Juste un peu confiance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'Q41G_Police '!$X$5:$Y$5</c:f>
              <c:strCache>
                <c:ptCount val="2"/>
                <c:pt idx="0">
                  <c:v>Police/
gendarmerie</c:v>
                </c:pt>
                <c:pt idx="1">
                  <c:v>Forces de défense</c:v>
                </c:pt>
              </c:strCache>
            </c:strRef>
          </c:cat>
          <c:val>
            <c:numRef>
              <c:f>'Q41G_Police '!$X$6:$Y$6</c:f>
              <c:numCache>
                <c:formatCode>0%</c:formatCode>
                <c:ptCount val="2"/>
                <c:pt idx="0">
                  <c:v>0.57999999999999996</c:v>
                </c:pt>
                <c:pt idx="1">
                  <c:v>0.46</c:v>
                </c:pt>
              </c:numCache>
            </c:numRef>
          </c:val>
          <c:extLst xmlns:c16r2="http://schemas.microsoft.com/office/drawing/2015/06/chart">
            <c:ext xmlns:c16="http://schemas.microsoft.com/office/drawing/2014/chart" uri="{C3380CC4-5D6E-409C-BE32-E72D297353CC}">
              <c16:uniqueId val="{00000000-81AD-46EB-90B3-89DE7AB65C30}"/>
            </c:ext>
          </c:extLst>
        </c:ser>
        <c:ser>
          <c:idx val="1"/>
          <c:order val="1"/>
          <c:tx>
            <c:strRef>
              <c:f>'Q41G_Police '!$W$7</c:f>
              <c:strCache>
                <c:ptCount val="1"/>
                <c:pt idx="0">
                  <c:v>Partiellement confiance/Beaucoup confiance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'Q41G_Police '!$X$5:$Y$5</c:f>
              <c:strCache>
                <c:ptCount val="2"/>
                <c:pt idx="0">
                  <c:v>Police/
gendarmerie</c:v>
                </c:pt>
                <c:pt idx="1">
                  <c:v>Forces de défense</c:v>
                </c:pt>
              </c:strCache>
            </c:strRef>
          </c:cat>
          <c:val>
            <c:numRef>
              <c:f>'Q41G_Police '!$X$7:$Y$7</c:f>
              <c:numCache>
                <c:formatCode>0%</c:formatCode>
                <c:ptCount val="2"/>
                <c:pt idx="0">
                  <c:v>0.41</c:v>
                </c:pt>
                <c:pt idx="1">
                  <c:v>0.52</c:v>
                </c:pt>
              </c:numCache>
            </c:numRef>
          </c:val>
          <c:extLst xmlns:c16r2="http://schemas.microsoft.com/office/drawing/2015/06/chart">
            <c:ext xmlns:c16="http://schemas.microsoft.com/office/drawing/2014/chart" uri="{C3380CC4-5D6E-409C-BE32-E72D297353CC}">
              <c16:uniqueId val="{00000001-81AD-46EB-90B3-89DE7AB65C30}"/>
            </c:ext>
          </c:extLst>
        </c:ser>
        <c:dLbls>
          <c:showLegendKey val="0"/>
          <c:showVal val="0"/>
          <c:showCatName val="0"/>
          <c:showSerName val="0"/>
          <c:showPercent val="0"/>
          <c:showBubbleSize val="0"/>
        </c:dLbls>
        <c:gapWidth val="79"/>
        <c:overlap val="100"/>
        <c:axId val="293300864"/>
        <c:axId val="293310848"/>
      </c:barChart>
      <c:catAx>
        <c:axId val="29330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3310848"/>
        <c:crosses val="autoZero"/>
        <c:auto val="1"/>
        <c:lblAlgn val="ctr"/>
        <c:lblOffset val="100"/>
        <c:noMultiLvlLbl val="0"/>
      </c:catAx>
      <c:valAx>
        <c:axId val="2933108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3300864"/>
        <c:crosses val="autoZero"/>
        <c:crossBetween val="between"/>
        <c:majorUnit val="0.2"/>
      </c:valAx>
      <c:spPr>
        <a:noFill/>
        <a:ln>
          <a:noFill/>
        </a:ln>
        <a:effectLst/>
      </c:spPr>
    </c:plotArea>
    <c:legend>
      <c:legendPos val="r"/>
      <c:layout>
        <c:manualLayout>
          <c:xMode val="edge"/>
          <c:yMode val="edge"/>
          <c:x val="0.649074365704287"/>
          <c:y val="0.17504411067559286"/>
          <c:w val="0.33425896762904639"/>
          <c:h val="0.5453880930081979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48691689835036"/>
          <c:y val="2.4495479908884531E-2"/>
          <c:w val="0.56636264761093436"/>
          <c:h val="0.90370295557165203"/>
        </c:manualLayout>
      </c:layout>
      <c:barChart>
        <c:barDir val="bar"/>
        <c:grouping val="clustered"/>
        <c:varyColors val="0"/>
        <c:ser>
          <c:idx val="0"/>
          <c:order val="0"/>
          <c:tx>
            <c:strRef>
              <c:f>'Q41G_Police '!$W$108</c:f>
              <c:strCache>
                <c:ptCount val="1"/>
                <c:pt idx="0">
                  <c:v>Police/
gendarmerie</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'Q41G_Police '!$V$109:$V$124</c:f>
              <c:strCache>
                <c:ptCount val="16"/>
                <c:pt idx="0">
                  <c:v>Urbain</c:v>
                </c:pt>
                <c:pt idx="1">
                  <c:v>Rural</c:v>
                </c:pt>
                <c:pt idx="3">
                  <c:v>Mieux nantis</c:v>
                </c:pt>
                <c:pt idx="4">
                  <c:v>Pauvres occasionnels</c:v>
                </c:pt>
                <c:pt idx="5">
                  <c:v>Pauvres </c:v>
                </c:pt>
                <c:pt idx="6">
                  <c:v>Très pauvres</c:v>
                </c:pt>
                <c:pt idx="8">
                  <c:v>Mamou</c:v>
                </c:pt>
                <c:pt idx="9">
                  <c:v>Conakry</c:v>
                </c:pt>
                <c:pt idx="10">
                  <c:v>Labé</c:v>
                </c:pt>
                <c:pt idx="11">
                  <c:v>Boké</c:v>
                </c:pt>
                <c:pt idx="12">
                  <c:v>Kindia</c:v>
                </c:pt>
                <c:pt idx="13">
                  <c:v>Faranah</c:v>
                </c:pt>
                <c:pt idx="14">
                  <c:v>N'Zérékoré</c:v>
                </c:pt>
                <c:pt idx="15">
                  <c:v>Kankan</c:v>
                </c:pt>
              </c:strCache>
            </c:strRef>
          </c:cat>
          <c:val>
            <c:numRef>
              <c:f>'Q41G_Police '!$W$109:$W$124</c:f>
              <c:numCache>
                <c:formatCode>0%</c:formatCode>
                <c:ptCount val="16"/>
                <c:pt idx="0">
                  <c:v>0.33</c:v>
                </c:pt>
                <c:pt idx="1">
                  <c:v>0.46</c:v>
                </c:pt>
                <c:pt idx="3">
                  <c:v>0.56000000000000005</c:v>
                </c:pt>
                <c:pt idx="4">
                  <c:v>0.56000000000000005</c:v>
                </c:pt>
                <c:pt idx="5">
                  <c:v>0.42</c:v>
                </c:pt>
                <c:pt idx="6">
                  <c:v>0.35</c:v>
                </c:pt>
                <c:pt idx="8">
                  <c:v>0.23</c:v>
                </c:pt>
                <c:pt idx="9">
                  <c:v>0.23</c:v>
                </c:pt>
                <c:pt idx="10">
                  <c:v>0.25</c:v>
                </c:pt>
                <c:pt idx="11">
                  <c:v>0.28999999999999998</c:v>
                </c:pt>
                <c:pt idx="12">
                  <c:v>0.39</c:v>
                </c:pt>
                <c:pt idx="13">
                  <c:v>0.59</c:v>
                </c:pt>
                <c:pt idx="14">
                  <c:v>0.56000000000000005</c:v>
                </c:pt>
                <c:pt idx="15">
                  <c:v>0.6</c:v>
                </c:pt>
              </c:numCache>
            </c:numRef>
          </c:val>
          <c:extLst xmlns:c16r2="http://schemas.microsoft.com/office/drawing/2015/06/chart">
            <c:ext xmlns:c16="http://schemas.microsoft.com/office/drawing/2014/chart" uri="{C3380CC4-5D6E-409C-BE32-E72D297353CC}">
              <c16:uniqueId val="{00000000-222F-40BB-A4DE-FC4924408E14}"/>
            </c:ext>
          </c:extLst>
        </c:ser>
        <c:ser>
          <c:idx val="1"/>
          <c:order val="1"/>
          <c:tx>
            <c:strRef>
              <c:f>'Q41G_Police '!$X$108</c:f>
              <c:strCache>
                <c:ptCount val="1"/>
                <c:pt idx="0">
                  <c:v>Forces de 
défense</c:v>
                </c:pt>
              </c:strCache>
            </c:strRef>
          </c:tx>
          <c:spPr>
            <a:solidFill>
              <a:schemeClr val="accent5"/>
            </a:solidFill>
            <a:ln>
              <a:noFill/>
            </a:ln>
            <a:effectLst/>
          </c:spPr>
          <c:invertIfNegative val="0"/>
          <c:dLbls>
            <c:dLbl>
              <c:idx val="15"/>
              <c:layout>
                <c:manualLayout>
                  <c:x val="-9.463113602815983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04B-4F92-8624-7AB49DD1B89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'Q41G_Police '!$V$109:$V$124</c:f>
              <c:strCache>
                <c:ptCount val="16"/>
                <c:pt idx="0">
                  <c:v>Urbain</c:v>
                </c:pt>
                <c:pt idx="1">
                  <c:v>Rural</c:v>
                </c:pt>
                <c:pt idx="3">
                  <c:v>Mieux nantis</c:v>
                </c:pt>
                <c:pt idx="4">
                  <c:v>Pauvres occasionnels</c:v>
                </c:pt>
                <c:pt idx="5">
                  <c:v>Pauvres </c:v>
                </c:pt>
                <c:pt idx="6">
                  <c:v>Très pauvres</c:v>
                </c:pt>
                <c:pt idx="8">
                  <c:v>Mamou</c:v>
                </c:pt>
                <c:pt idx="9">
                  <c:v>Conakry</c:v>
                </c:pt>
                <c:pt idx="10">
                  <c:v>Labé</c:v>
                </c:pt>
                <c:pt idx="11">
                  <c:v>Boké</c:v>
                </c:pt>
                <c:pt idx="12">
                  <c:v>Kindia</c:v>
                </c:pt>
                <c:pt idx="13">
                  <c:v>Faranah</c:v>
                </c:pt>
                <c:pt idx="14">
                  <c:v>N'Zérékoré</c:v>
                </c:pt>
                <c:pt idx="15">
                  <c:v>Kankan</c:v>
                </c:pt>
              </c:strCache>
            </c:strRef>
          </c:cat>
          <c:val>
            <c:numRef>
              <c:f>'Q41G_Police '!$X$109:$X$124</c:f>
              <c:numCache>
                <c:formatCode>0%</c:formatCode>
                <c:ptCount val="16"/>
                <c:pt idx="0">
                  <c:v>0.46</c:v>
                </c:pt>
                <c:pt idx="1">
                  <c:v>0.56000000000000005</c:v>
                </c:pt>
                <c:pt idx="3">
                  <c:v>0.67</c:v>
                </c:pt>
                <c:pt idx="4">
                  <c:v>0.69</c:v>
                </c:pt>
                <c:pt idx="5">
                  <c:v>0.55000000000000004</c:v>
                </c:pt>
                <c:pt idx="6">
                  <c:v>0.45</c:v>
                </c:pt>
                <c:pt idx="8">
                  <c:v>0.3</c:v>
                </c:pt>
                <c:pt idx="9">
                  <c:v>0.39</c:v>
                </c:pt>
                <c:pt idx="10">
                  <c:v>0.28000000000000003</c:v>
                </c:pt>
                <c:pt idx="11">
                  <c:v>0.44</c:v>
                </c:pt>
                <c:pt idx="12">
                  <c:v>0.54</c:v>
                </c:pt>
                <c:pt idx="13">
                  <c:v>0.67</c:v>
                </c:pt>
                <c:pt idx="14">
                  <c:v>0.71</c:v>
                </c:pt>
                <c:pt idx="15">
                  <c:v>0.66</c:v>
                </c:pt>
              </c:numCache>
            </c:numRef>
          </c:val>
          <c:extLst xmlns:c16r2="http://schemas.microsoft.com/office/drawing/2015/06/chart">
            <c:ext xmlns:c16="http://schemas.microsoft.com/office/drawing/2014/chart" uri="{C3380CC4-5D6E-409C-BE32-E72D297353CC}">
              <c16:uniqueId val="{00000001-222F-40BB-A4DE-FC4924408E14}"/>
            </c:ext>
          </c:extLst>
        </c:ser>
        <c:dLbls>
          <c:showLegendKey val="0"/>
          <c:showVal val="0"/>
          <c:showCatName val="0"/>
          <c:showSerName val="0"/>
          <c:showPercent val="0"/>
          <c:showBubbleSize val="0"/>
        </c:dLbls>
        <c:gapWidth val="82"/>
        <c:axId val="295814656"/>
        <c:axId val="295816192"/>
      </c:barChart>
      <c:catAx>
        <c:axId val="295814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5816192"/>
        <c:crosses val="autoZero"/>
        <c:auto val="1"/>
        <c:lblAlgn val="ctr"/>
        <c:lblOffset val="100"/>
        <c:noMultiLvlLbl val="0"/>
      </c:catAx>
      <c:valAx>
        <c:axId val="29581619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58146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'Q41i_Cours et Tribunaux'!$W$5:$X$5</c:f>
              <c:strCache>
                <c:ptCount val="2"/>
                <c:pt idx="0">
                  <c:v>Juste un peu confiance/
Pas du tout confiance</c:v>
                </c:pt>
                <c:pt idx="1">
                  <c:v>Partiellement confiance/
Beaucoup confiance</c:v>
                </c:pt>
              </c:strCache>
            </c:strRef>
          </c:cat>
          <c:val>
            <c:numRef>
              <c:f>'Q41i_Cours et Tribunaux'!$W$6:$X$6</c:f>
              <c:numCache>
                <c:formatCode>0%</c:formatCode>
                <c:ptCount val="2"/>
                <c:pt idx="0">
                  <c:v>0.66</c:v>
                </c:pt>
                <c:pt idx="1">
                  <c:v>0.33</c:v>
                </c:pt>
              </c:numCache>
            </c:numRef>
          </c:val>
          <c:extLst xmlns:c16r2="http://schemas.microsoft.com/office/drawing/2015/06/chart">
            <c:ext xmlns:c16="http://schemas.microsoft.com/office/drawing/2014/chart" uri="{C3380CC4-5D6E-409C-BE32-E72D297353CC}">
              <c16:uniqueId val="{00000000-A141-4A4C-BA12-9BC3F9002160}"/>
            </c:ext>
          </c:extLst>
        </c:ser>
        <c:dLbls>
          <c:showLegendKey val="0"/>
          <c:showVal val="0"/>
          <c:showCatName val="0"/>
          <c:showSerName val="0"/>
          <c:showPercent val="0"/>
          <c:showBubbleSize val="0"/>
        </c:dLbls>
        <c:gapWidth val="79"/>
        <c:overlap val="-27"/>
        <c:axId val="297589376"/>
        <c:axId val="297595264"/>
      </c:barChart>
      <c:catAx>
        <c:axId val="29758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7595264"/>
        <c:crosses val="autoZero"/>
        <c:auto val="1"/>
        <c:lblAlgn val="ctr"/>
        <c:lblOffset val="100"/>
        <c:noMultiLvlLbl val="0"/>
      </c:catAx>
      <c:valAx>
        <c:axId val="2975952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7589376"/>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34440067285654E-2"/>
          <c:y val="3.806546429427634E-2"/>
          <c:w val="0.89856742465188588"/>
          <c:h val="0.79859150277675361"/>
        </c:manualLayout>
      </c:layout>
      <c:barChart>
        <c:barDir val="col"/>
        <c:grouping val="clustered"/>
        <c:varyColors val="0"/>
        <c:ser>
          <c:idx val="0"/>
          <c:order val="0"/>
          <c:tx>
            <c:strRef>
              <c:f>'Q41i_Cours et Tribunaux'!$W$93</c:f>
              <c:strCache>
                <c:ptCount val="1"/>
                <c:pt idx="0">
                  <c:v>Partiellement confiance/Beaucoup confiance</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7947-4A54-AFC5-4BEF0B490BBF}"/>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947-4A54-AFC5-4BEF0B490BB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'Q41i_Cours et Tribunaux'!$V$94:$V$100</c:f>
              <c:strCache>
                <c:ptCount val="7"/>
                <c:pt idx="0">
                  <c:v>Urbain</c:v>
                </c:pt>
                <c:pt idx="1">
                  <c:v>Rural</c:v>
                </c:pt>
                <c:pt idx="3">
                  <c:v>Mieux nantis</c:v>
                </c:pt>
                <c:pt idx="4">
                  <c:v>Pauvres occasionnels</c:v>
                </c:pt>
                <c:pt idx="5">
                  <c:v>Pauvres </c:v>
                </c:pt>
                <c:pt idx="6">
                  <c:v>Très pauvres</c:v>
                </c:pt>
              </c:strCache>
            </c:strRef>
          </c:cat>
          <c:val>
            <c:numRef>
              <c:f>'Q41i_Cours et Tribunaux'!$W$94:$W$100</c:f>
              <c:numCache>
                <c:formatCode>0%</c:formatCode>
                <c:ptCount val="7"/>
                <c:pt idx="0">
                  <c:v>0.23</c:v>
                </c:pt>
                <c:pt idx="1">
                  <c:v>0.39</c:v>
                </c:pt>
                <c:pt idx="3">
                  <c:v>0.56000000000000005</c:v>
                </c:pt>
                <c:pt idx="4">
                  <c:v>0.49</c:v>
                </c:pt>
                <c:pt idx="5">
                  <c:v>0.33</c:v>
                </c:pt>
                <c:pt idx="6">
                  <c:v>0.28000000000000003</c:v>
                </c:pt>
              </c:numCache>
            </c:numRef>
          </c:val>
          <c:extLst xmlns:c16r2="http://schemas.microsoft.com/office/drawing/2015/06/chart">
            <c:ext xmlns:c16="http://schemas.microsoft.com/office/drawing/2014/chart" uri="{C3380CC4-5D6E-409C-BE32-E72D297353CC}">
              <c16:uniqueId val="{00000004-7947-4A54-AFC5-4BEF0B490BBF}"/>
            </c:ext>
          </c:extLst>
        </c:ser>
        <c:dLbls>
          <c:showLegendKey val="0"/>
          <c:showVal val="0"/>
          <c:showCatName val="0"/>
          <c:showSerName val="0"/>
          <c:showPercent val="0"/>
          <c:showBubbleSize val="0"/>
        </c:dLbls>
        <c:gapWidth val="79"/>
        <c:overlap val="-27"/>
        <c:axId val="299684608"/>
        <c:axId val="299686144"/>
      </c:barChart>
      <c:catAx>
        <c:axId val="29968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9686144"/>
        <c:crosses val="autoZero"/>
        <c:auto val="1"/>
        <c:lblAlgn val="ctr"/>
        <c:lblOffset val="100"/>
        <c:noMultiLvlLbl val="0"/>
      </c:catAx>
      <c:valAx>
        <c:axId val="29968614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9684608"/>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'Q41c_Confiance envers la CENI'!$W$172</c:f>
              <c:strCache>
                <c:ptCount val="1"/>
                <c:pt idx="0">
                  <c:v>Juste un peu/
Pas du tout</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4.739177105896758E-2"/>
                  <c:y val="4.10081671149461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14-4002-8225-82D9F96D2602}"/>
                </c:ext>
              </c:extLst>
            </c:dLbl>
            <c:spPr>
              <a:noFill/>
              <a:ln w="25400">
                <a:noFill/>
              </a:ln>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'Q41c_Confiance envers la CENI'!$V$173:$V$176</c:f>
              <c:numCache>
                <c:formatCode>General</c:formatCode>
                <c:ptCount val="4"/>
                <c:pt idx="0">
                  <c:v>2013</c:v>
                </c:pt>
                <c:pt idx="1">
                  <c:v>2015</c:v>
                </c:pt>
                <c:pt idx="2">
                  <c:v>2017</c:v>
                </c:pt>
                <c:pt idx="3">
                  <c:v>2019</c:v>
                </c:pt>
              </c:numCache>
            </c:numRef>
          </c:cat>
          <c:val>
            <c:numRef>
              <c:f>'Q41c_Confiance envers la CENI'!$W$173:$W$176</c:f>
              <c:numCache>
                <c:formatCode>0%</c:formatCode>
                <c:ptCount val="4"/>
                <c:pt idx="0">
                  <c:v>0.46</c:v>
                </c:pt>
                <c:pt idx="1">
                  <c:v>0.48</c:v>
                </c:pt>
                <c:pt idx="2">
                  <c:v>0.59</c:v>
                </c:pt>
                <c:pt idx="3">
                  <c:v>0.56000000000000005</c:v>
                </c:pt>
              </c:numCache>
            </c:numRef>
          </c:val>
          <c:smooth val="0"/>
          <c:extLst xmlns:c16r2="http://schemas.microsoft.com/office/drawing/2015/06/chart">
            <c:ext xmlns:c16="http://schemas.microsoft.com/office/drawing/2014/chart" uri="{C3380CC4-5D6E-409C-BE32-E72D297353CC}">
              <c16:uniqueId val="{00000001-C714-4002-8225-82D9F96D2602}"/>
            </c:ext>
          </c:extLst>
        </c:ser>
        <c:ser>
          <c:idx val="1"/>
          <c:order val="1"/>
          <c:tx>
            <c:strRef>
              <c:f>'Q41c_Confiance envers la CENI'!$X$172</c:f>
              <c:strCache>
                <c:ptCount val="1"/>
                <c:pt idx="0">
                  <c:v>Partiellement/
Beaucoup</c:v>
                </c:pt>
              </c:strCache>
            </c:strRef>
          </c:tx>
          <c:spPr>
            <a:ln w="28575" cap="rnd">
              <a:solidFill>
                <a:schemeClr val="accent1"/>
              </a:solidFill>
              <a:round/>
            </a:ln>
            <a:effectLst/>
          </c:spPr>
          <c:marker>
            <c:symbol val="x"/>
            <c:size val="7"/>
            <c:spPr>
              <a:solidFill>
                <a:schemeClr val="accent1"/>
              </a:solidFill>
              <a:ln w="9525">
                <a:noFill/>
              </a:ln>
              <a:effectLst/>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14-4002-8225-82D9F96D2602}"/>
                </c:ext>
              </c:extLst>
            </c:dLbl>
            <c:spPr>
              <a:noFill/>
              <a:ln w="25400">
                <a:noFill/>
              </a:ln>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'Q41c_Confiance envers la CENI'!$V$173:$V$176</c:f>
              <c:numCache>
                <c:formatCode>General</c:formatCode>
                <c:ptCount val="4"/>
                <c:pt idx="0">
                  <c:v>2013</c:v>
                </c:pt>
                <c:pt idx="1">
                  <c:v>2015</c:v>
                </c:pt>
                <c:pt idx="2">
                  <c:v>2017</c:v>
                </c:pt>
                <c:pt idx="3">
                  <c:v>2019</c:v>
                </c:pt>
              </c:numCache>
            </c:numRef>
          </c:cat>
          <c:val>
            <c:numRef>
              <c:f>'Q41c_Confiance envers la CENI'!$X$173:$X$176</c:f>
              <c:numCache>
                <c:formatCode>0%</c:formatCode>
                <c:ptCount val="4"/>
                <c:pt idx="0">
                  <c:v>0.49</c:v>
                </c:pt>
                <c:pt idx="1">
                  <c:v>0.48</c:v>
                </c:pt>
                <c:pt idx="2">
                  <c:v>0.37</c:v>
                </c:pt>
                <c:pt idx="3">
                  <c:v>0.43</c:v>
                </c:pt>
              </c:numCache>
            </c:numRef>
          </c:val>
          <c:smooth val="0"/>
          <c:extLst xmlns:c16r2="http://schemas.microsoft.com/office/drawing/2015/06/chart">
            <c:ext xmlns:c16="http://schemas.microsoft.com/office/drawing/2014/chart" uri="{C3380CC4-5D6E-409C-BE32-E72D297353CC}">
              <c16:uniqueId val="{00000003-C714-4002-8225-82D9F96D2602}"/>
            </c:ext>
          </c:extLst>
        </c:ser>
        <c:ser>
          <c:idx val="2"/>
          <c:order val="2"/>
          <c:tx>
            <c:strRef>
              <c:f>'Q41c_Confiance envers la CENI'!$Y$172</c:f>
              <c:strCache>
                <c:ptCount val="1"/>
                <c:pt idx="0">
                  <c:v>Ne sait pas/
Refusé</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w="25400">
                <a:noFill/>
              </a:ln>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'Q41c_Confiance envers la CENI'!$V$173:$V$176</c:f>
              <c:numCache>
                <c:formatCode>General</c:formatCode>
                <c:ptCount val="4"/>
                <c:pt idx="0">
                  <c:v>2013</c:v>
                </c:pt>
                <c:pt idx="1">
                  <c:v>2015</c:v>
                </c:pt>
                <c:pt idx="2">
                  <c:v>2017</c:v>
                </c:pt>
                <c:pt idx="3">
                  <c:v>2019</c:v>
                </c:pt>
              </c:numCache>
            </c:numRef>
          </c:cat>
          <c:val>
            <c:numRef>
              <c:f>'Q41c_Confiance envers la CENI'!$Y$173:$Y$176</c:f>
              <c:numCache>
                <c:formatCode>0%</c:formatCode>
                <c:ptCount val="4"/>
                <c:pt idx="0">
                  <c:v>4.4042824577460955E-2</c:v>
                </c:pt>
                <c:pt idx="1">
                  <c:v>4.0147638457273767E-2</c:v>
                </c:pt>
                <c:pt idx="2">
                  <c:v>4.172006010748916E-2</c:v>
                </c:pt>
                <c:pt idx="3">
                  <c:v>5.3971649641023954E-3</c:v>
                </c:pt>
              </c:numCache>
            </c:numRef>
          </c:val>
          <c:smooth val="0"/>
          <c:extLst xmlns:c16r2="http://schemas.microsoft.com/office/drawing/2015/06/chart">
            <c:ext xmlns:c16="http://schemas.microsoft.com/office/drawing/2014/chart" uri="{C3380CC4-5D6E-409C-BE32-E72D297353CC}">
              <c16:uniqueId val="{00000004-C714-4002-8225-82D9F96D2602}"/>
            </c:ext>
          </c:extLst>
        </c:ser>
        <c:dLbls>
          <c:showLegendKey val="0"/>
          <c:showVal val="0"/>
          <c:showCatName val="0"/>
          <c:showSerName val="0"/>
          <c:showPercent val="0"/>
          <c:showBubbleSize val="0"/>
        </c:dLbls>
        <c:marker val="1"/>
        <c:smooth val="0"/>
        <c:axId val="206692352"/>
        <c:axId val="206693888"/>
      </c:lineChart>
      <c:catAx>
        <c:axId val="20669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06693888"/>
        <c:crosses val="autoZero"/>
        <c:auto val="1"/>
        <c:lblAlgn val="ctr"/>
        <c:lblOffset val="100"/>
        <c:noMultiLvlLbl val="0"/>
      </c:catAx>
      <c:valAx>
        <c:axId val="206693888"/>
        <c:scaling>
          <c:orientation val="minMax"/>
          <c:max val="1"/>
        </c:scaling>
        <c:delete val="0"/>
        <c:axPos val="l"/>
        <c:numFmt formatCode="0%" sourceLinked="1"/>
        <c:majorTickMark val="none"/>
        <c:minorTickMark val="none"/>
        <c:tickLblPos val="nextTo"/>
        <c:spPr>
          <a:ln w="9525">
            <a:noFill/>
          </a:ln>
        </c:spPr>
        <c:txPr>
          <a:bodyPr rot="0" vert="horz"/>
          <a:lstStyle/>
          <a:p>
            <a:pPr>
              <a:defRPr/>
            </a:pPr>
            <a:endParaRPr lang="fr-FR"/>
          </a:p>
        </c:txPr>
        <c:crossAx val="206692352"/>
        <c:crosses val="autoZero"/>
        <c:crossBetween val="between"/>
        <c:majorUnit val="0.2"/>
      </c:valAx>
      <c:spPr>
        <a:noFill/>
        <a:ln w="25400">
          <a:noFill/>
        </a:ln>
      </c:spPr>
    </c:plotArea>
    <c:legend>
      <c:legendPos val="r"/>
      <c:layout>
        <c:manualLayout>
          <c:xMode val="edge"/>
          <c:yMode val="edge"/>
          <c:x val="0.69140712916962832"/>
          <c:y val="0.31733268475743115"/>
          <c:w val="0.29166703754048351"/>
          <c:h val="0.36944527493490636"/>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25528"/>
            </a:solidFill>
            <a:ln w="25400">
              <a:noFill/>
            </a:ln>
          </c:spPr>
          <c:invertIfNegative val="0"/>
          <c:dPt>
            <c:idx val="0"/>
            <c:invertIfNegative val="0"/>
            <c:bubble3D val="0"/>
            <c:spPr>
              <a:solidFill>
                <a:srgbClr val="83277A"/>
              </a:solidFill>
              <a:ln w="25400">
                <a:noFill/>
              </a:ln>
            </c:spPr>
            <c:extLst xmlns:c16r2="http://schemas.microsoft.com/office/drawing/2015/06/chart">
              <c:ext xmlns:c16="http://schemas.microsoft.com/office/drawing/2014/chart" uri="{C3380CC4-5D6E-409C-BE32-E72D297353CC}">
                <c16:uniqueId val="{00000001-20EA-4364-913F-48E725CE6E4A}"/>
              </c:ext>
            </c:extLst>
          </c:dPt>
          <c:dPt>
            <c:idx val="1"/>
            <c:invertIfNegative val="0"/>
            <c:bubble3D val="0"/>
            <c:spPr>
              <a:solidFill>
                <a:srgbClr val="FFAA00"/>
              </a:solidFill>
              <a:ln w="25400">
                <a:noFill/>
              </a:ln>
            </c:spPr>
            <c:extLst xmlns:c16r2="http://schemas.microsoft.com/office/drawing/2015/06/chart">
              <c:ext xmlns:c16="http://schemas.microsoft.com/office/drawing/2014/chart" uri="{C3380CC4-5D6E-409C-BE32-E72D297353CC}">
                <c16:uniqueId val="{00000003-20EA-4364-913F-48E725CE6E4A}"/>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Q41J_Impôts!$V$4:$W$4</c:f>
              <c:strCache>
                <c:ptCount val="2"/>
                <c:pt idx="0">
                  <c:v>Pas du tout confiance/Juste un peu confiance</c:v>
                </c:pt>
                <c:pt idx="1">
                  <c:v>Partiellement confiance/Beaucoup confiance</c:v>
                </c:pt>
              </c:strCache>
            </c:strRef>
          </c:cat>
          <c:val>
            <c:numRef>
              <c:f>Q41J_Impôts!$V$5:$W$5</c:f>
              <c:numCache>
                <c:formatCode>0%</c:formatCode>
                <c:ptCount val="2"/>
                <c:pt idx="0">
                  <c:v>0.66</c:v>
                </c:pt>
                <c:pt idx="1">
                  <c:v>0.32</c:v>
                </c:pt>
              </c:numCache>
            </c:numRef>
          </c:val>
          <c:extLst xmlns:c16r2="http://schemas.microsoft.com/office/drawing/2015/06/chart">
            <c:ext xmlns:c16="http://schemas.microsoft.com/office/drawing/2014/chart" uri="{C3380CC4-5D6E-409C-BE32-E72D297353CC}">
              <c16:uniqueId val="{00000006-20EA-4364-913F-48E725CE6E4A}"/>
            </c:ext>
          </c:extLst>
        </c:ser>
        <c:dLbls>
          <c:showLegendKey val="0"/>
          <c:showVal val="0"/>
          <c:showCatName val="0"/>
          <c:showSerName val="0"/>
          <c:showPercent val="0"/>
          <c:showBubbleSize val="0"/>
        </c:dLbls>
        <c:gapWidth val="182"/>
        <c:axId val="301792256"/>
        <c:axId val="301667072"/>
      </c:barChart>
      <c:catAx>
        <c:axId val="30179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301667072"/>
        <c:crosses val="autoZero"/>
        <c:auto val="1"/>
        <c:lblAlgn val="ctr"/>
        <c:lblOffset val="100"/>
        <c:noMultiLvlLbl val="0"/>
      </c:catAx>
      <c:valAx>
        <c:axId val="301667072"/>
        <c:scaling>
          <c:orientation val="minMax"/>
          <c:max val="1"/>
        </c:scaling>
        <c:delete val="0"/>
        <c:axPos val="b"/>
        <c:numFmt formatCode="0%" sourceLinked="1"/>
        <c:majorTickMark val="none"/>
        <c:minorTickMark val="none"/>
        <c:tickLblPos val="nextTo"/>
        <c:spPr>
          <a:ln w="9525">
            <a:noFill/>
          </a:ln>
        </c:spPr>
        <c:txPr>
          <a:bodyPr rot="0" vert="horz"/>
          <a:lstStyle/>
          <a:p>
            <a:pPr>
              <a:defRPr/>
            </a:pPr>
            <a:endParaRPr lang="fr-FR"/>
          </a:p>
        </c:txPr>
        <c:crossAx val="301792256"/>
        <c:crosses val="autoZero"/>
        <c:crossBetween val="between"/>
        <c:majorUnit val="0.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'Q41K_Chefs Traditionnels'!$L$4</c:f>
              <c:strCache>
                <c:ptCount val="1"/>
                <c:pt idx="0">
                  <c:v>Partiellement confiance/Beaucoup confiance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'Q41K_Chefs Traditionnels'!$K$5:$K$6</c:f>
              <c:strCache>
                <c:ptCount val="2"/>
                <c:pt idx="0">
                  <c:v>Chefs traditionnels</c:v>
                </c:pt>
                <c:pt idx="1">
                  <c:v>Chefs religieux</c:v>
                </c:pt>
              </c:strCache>
            </c:strRef>
          </c:cat>
          <c:val>
            <c:numRef>
              <c:f>'Q41K_Chefs Traditionnels'!$L$5:$L$6</c:f>
              <c:numCache>
                <c:formatCode>0%</c:formatCode>
                <c:ptCount val="2"/>
                <c:pt idx="0">
                  <c:v>0.70715633983622461</c:v>
                </c:pt>
                <c:pt idx="1">
                  <c:v>0.79</c:v>
                </c:pt>
              </c:numCache>
            </c:numRef>
          </c:val>
          <c:extLst xmlns:c16r2="http://schemas.microsoft.com/office/drawing/2015/06/chart">
            <c:ext xmlns:c16="http://schemas.microsoft.com/office/drawing/2014/chart" uri="{C3380CC4-5D6E-409C-BE32-E72D297353CC}">
              <c16:uniqueId val="{00000000-B455-46F4-B982-7944DAB5927B}"/>
            </c:ext>
          </c:extLst>
        </c:ser>
        <c:ser>
          <c:idx val="1"/>
          <c:order val="1"/>
          <c:tx>
            <c:strRef>
              <c:f>'Q41K_Chefs Traditionnels'!$M$4</c:f>
              <c:strCache>
                <c:ptCount val="1"/>
                <c:pt idx="0">
                  <c:v>Pas du tout confiance/Juste un peu confiance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'Q41K_Chefs Traditionnels'!$K$5:$K$6</c:f>
              <c:strCache>
                <c:ptCount val="2"/>
                <c:pt idx="0">
                  <c:v>Chefs traditionnels</c:v>
                </c:pt>
                <c:pt idx="1">
                  <c:v>Chefs religieux</c:v>
                </c:pt>
              </c:strCache>
            </c:strRef>
          </c:cat>
          <c:val>
            <c:numRef>
              <c:f>'Q41K_Chefs Traditionnels'!$M$5:$M$6</c:f>
              <c:numCache>
                <c:formatCode>0%</c:formatCode>
                <c:ptCount val="2"/>
                <c:pt idx="0">
                  <c:v>0.29110627621185992</c:v>
                </c:pt>
                <c:pt idx="1">
                  <c:v>0.21</c:v>
                </c:pt>
              </c:numCache>
            </c:numRef>
          </c:val>
          <c:extLst xmlns:c16r2="http://schemas.microsoft.com/office/drawing/2015/06/chart">
            <c:ext xmlns:c16="http://schemas.microsoft.com/office/drawing/2014/chart" uri="{C3380CC4-5D6E-409C-BE32-E72D297353CC}">
              <c16:uniqueId val="{00000001-B455-46F4-B982-7944DAB5927B}"/>
            </c:ext>
          </c:extLst>
        </c:ser>
        <c:dLbls>
          <c:showLegendKey val="0"/>
          <c:showVal val="0"/>
          <c:showCatName val="0"/>
          <c:showSerName val="0"/>
          <c:showPercent val="0"/>
          <c:showBubbleSize val="0"/>
        </c:dLbls>
        <c:gapWidth val="79"/>
        <c:overlap val="-6"/>
        <c:axId val="303825664"/>
        <c:axId val="303827200"/>
      </c:barChart>
      <c:catAx>
        <c:axId val="30382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03827200"/>
        <c:crosses val="autoZero"/>
        <c:auto val="1"/>
        <c:lblAlgn val="ctr"/>
        <c:lblOffset val="100"/>
        <c:noMultiLvlLbl val="0"/>
      </c:catAx>
      <c:valAx>
        <c:axId val="3038272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038256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17147020326855"/>
          <c:y val="2.2487221962080136E-2"/>
          <c:w val="0.6737736090546752"/>
          <c:h val="0.79411006527947492"/>
        </c:manualLayout>
      </c:layout>
      <c:barChart>
        <c:barDir val="bar"/>
        <c:grouping val="clustered"/>
        <c:varyColors val="0"/>
        <c:ser>
          <c:idx val="0"/>
          <c:order val="0"/>
          <c:tx>
            <c:strRef>
              <c:f>'Q41KL_Chefs Trad et rel'!$W$92</c:f>
              <c:strCache>
                <c:ptCount val="1"/>
                <c:pt idx="0">
                  <c:v>Chefs traditionnels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'Q41KL_Chefs Trad et rel'!$V$93:$V$108</c:f>
              <c:strCache>
                <c:ptCount val="16"/>
                <c:pt idx="0">
                  <c:v>Urbain</c:v>
                </c:pt>
                <c:pt idx="1">
                  <c:v>Rural</c:v>
                </c:pt>
                <c:pt idx="3">
                  <c:v>Mieux nantis</c:v>
                </c:pt>
                <c:pt idx="4">
                  <c:v>Pauvres occasionnels</c:v>
                </c:pt>
                <c:pt idx="5">
                  <c:v>Pauvres </c:v>
                </c:pt>
                <c:pt idx="6">
                  <c:v>Très pauvres</c:v>
                </c:pt>
                <c:pt idx="8">
                  <c:v>Mamou</c:v>
                </c:pt>
                <c:pt idx="9">
                  <c:v>Conakry</c:v>
                </c:pt>
                <c:pt idx="10">
                  <c:v>Labé</c:v>
                </c:pt>
                <c:pt idx="11">
                  <c:v>Boké</c:v>
                </c:pt>
                <c:pt idx="12">
                  <c:v>Kindia</c:v>
                </c:pt>
                <c:pt idx="13">
                  <c:v>Kankan</c:v>
                </c:pt>
                <c:pt idx="14">
                  <c:v>N'Zérékoré</c:v>
                </c:pt>
                <c:pt idx="15">
                  <c:v>Faranah</c:v>
                </c:pt>
              </c:strCache>
            </c:strRef>
          </c:cat>
          <c:val>
            <c:numRef>
              <c:f>'Q41KL_Chefs Trad et rel'!$W$93:$W$108</c:f>
              <c:numCache>
                <c:formatCode>0%</c:formatCode>
                <c:ptCount val="16"/>
                <c:pt idx="0">
                  <c:v>0.61</c:v>
                </c:pt>
                <c:pt idx="1">
                  <c:v>0.76</c:v>
                </c:pt>
                <c:pt idx="3">
                  <c:v>0.87</c:v>
                </c:pt>
                <c:pt idx="4">
                  <c:v>0.73</c:v>
                </c:pt>
                <c:pt idx="5">
                  <c:v>0.74</c:v>
                </c:pt>
                <c:pt idx="6">
                  <c:v>0.67</c:v>
                </c:pt>
                <c:pt idx="8">
                  <c:v>0.57999999999999996</c:v>
                </c:pt>
                <c:pt idx="9">
                  <c:v>0.62</c:v>
                </c:pt>
                <c:pt idx="10">
                  <c:v>0.62</c:v>
                </c:pt>
                <c:pt idx="11">
                  <c:v>0.65</c:v>
                </c:pt>
                <c:pt idx="12">
                  <c:v>0.73</c:v>
                </c:pt>
                <c:pt idx="13">
                  <c:v>0.77</c:v>
                </c:pt>
                <c:pt idx="14">
                  <c:v>0.79</c:v>
                </c:pt>
                <c:pt idx="15">
                  <c:v>0.81</c:v>
                </c:pt>
              </c:numCache>
            </c:numRef>
          </c:val>
          <c:extLst xmlns:c16r2="http://schemas.microsoft.com/office/drawing/2015/06/chart">
            <c:ext xmlns:c16="http://schemas.microsoft.com/office/drawing/2014/chart" uri="{C3380CC4-5D6E-409C-BE32-E72D297353CC}">
              <c16:uniqueId val="{00000000-0AA0-43B0-97E0-A855DD1EB02E}"/>
            </c:ext>
          </c:extLst>
        </c:ser>
        <c:ser>
          <c:idx val="1"/>
          <c:order val="1"/>
          <c:tx>
            <c:strRef>
              <c:f>'Q41KL_Chefs Trad et rel'!$X$92</c:f>
              <c:strCache>
                <c:ptCount val="1"/>
                <c:pt idx="0">
                  <c:v>Chefs religieux</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'Q41KL_Chefs Trad et rel'!$V$93:$V$108</c:f>
              <c:strCache>
                <c:ptCount val="16"/>
                <c:pt idx="0">
                  <c:v>Urbain</c:v>
                </c:pt>
                <c:pt idx="1">
                  <c:v>Rural</c:v>
                </c:pt>
                <c:pt idx="3">
                  <c:v>Mieux nantis</c:v>
                </c:pt>
                <c:pt idx="4">
                  <c:v>Pauvres occasionnels</c:v>
                </c:pt>
                <c:pt idx="5">
                  <c:v>Pauvres </c:v>
                </c:pt>
                <c:pt idx="6">
                  <c:v>Très pauvres</c:v>
                </c:pt>
                <c:pt idx="8">
                  <c:v>Mamou</c:v>
                </c:pt>
                <c:pt idx="9">
                  <c:v>Conakry</c:v>
                </c:pt>
                <c:pt idx="10">
                  <c:v>Labé</c:v>
                </c:pt>
                <c:pt idx="11">
                  <c:v>Boké</c:v>
                </c:pt>
                <c:pt idx="12">
                  <c:v>Kindia</c:v>
                </c:pt>
                <c:pt idx="13">
                  <c:v>Kankan</c:v>
                </c:pt>
                <c:pt idx="14">
                  <c:v>N'Zérékoré</c:v>
                </c:pt>
                <c:pt idx="15">
                  <c:v>Faranah</c:v>
                </c:pt>
              </c:strCache>
            </c:strRef>
          </c:cat>
          <c:val>
            <c:numRef>
              <c:f>'Q41KL_Chefs Trad et rel'!$X$93:$X$108</c:f>
              <c:numCache>
                <c:formatCode>0%</c:formatCode>
                <c:ptCount val="16"/>
                <c:pt idx="0">
                  <c:v>0.71</c:v>
                </c:pt>
                <c:pt idx="1">
                  <c:v>0.84</c:v>
                </c:pt>
                <c:pt idx="3">
                  <c:v>0.87</c:v>
                </c:pt>
                <c:pt idx="4">
                  <c:v>0.85</c:v>
                </c:pt>
                <c:pt idx="5">
                  <c:v>0.81</c:v>
                </c:pt>
                <c:pt idx="6">
                  <c:v>0.76</c:v>
                </c:pt>
                <c:pt idx="8">
                  <c:v>0.7</c:v>
                </c:pt>
                <c:pt idx="9">
                  <c:v>0.66</c:v>
                </c:pt>
                <c:pt idx="10">
                  <c:v>0.73</c:v>
                </c:pt>
                <c:pt idx="11">
                  <c:v>0.74</c:v>
                </c:pt>
                <c:pt idx="12">
                  <c:v>0.86</c:v>
                </c:pt>
                <c:pt idx="13">
                  <c:v>0.86</c:v>
                </c:pt>
                <c:pt idx="14">
                  <c:v>0.81</c:v>
                </c:pt>
                <c:pt idx="15">
                  <c:v>0.94</c:v>
                </c:pt>
              </c:numCache>
            </c:numRef>
          </c:val>
          <c:extLst xmlns:c16r2="http://schemas.microsoft.com/office/drawing/2015/06/chart">
            <c:ext xmlns:c16="http://schemas.microsoft.com/office/drawing/2014/chart" uri="{C3380CC4-5D6E-409C-BE32-E72D297353CC}">
              <c16:uniqueId val="{00000001-0AA0-43B0-97E0-A855DD1EB02E}"/>
            </c:ext>
          </c:extLst>
        </c:ser>
        <c:dLbls>
          <c:showLegendKey val="0"/>
          <c:showVal val="0"/>
          <c:showCatName val="0"/>
          <c:showSerName val="0"/>
          <c:showPercent val="0"/>
          <c:showBubbleSize val="0"/>
        </c:dLbls>
        <c:gapWidth val="82"/>
        <c:axId val="305941504"/>
        <c:axId val="305947392"/>
      </c:barChart>
      <c:catAx>
        <c:axId val="30594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05947392"/>
        <c:crosses val="autoZero"/>
        <c:auto val="1"/>
        <c:lblAlgn val="ctr"/>
        <c:lblOffset val="100"/>
        <c:noMultiLvlLbl val="0"/>
      </c:catAx>
      <c:valAx>
        <c:axId val="30594739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30594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226221379459783"/>
          <c:y val="3.7248126045312198E-2"/>
          <c:w val="0.52675578328319395"/>
          <c:h val="0.89932905713114641"/>
        </c:manualLayout>
      </c:layout>
      <c:barChart>
        <c:barDir val="bar"/>
        <c:grouping val="clustered"/>
        <c:varyColors val="0"/>
        <c:ser>
          <c:idx val="0"/>
          <c:order val="0"/>
          <c:spPr>
            <a:solidFill>
              <a:srgbClr val="F25528"/>
            </a:solidFill>
            <a:ln w="25400">
              <a:noFill/>
            </a:ln>
          </c:spPr>
          <c:invertIfNegative val="0"/>
          <c:dPt>
            <c:idx val="0"/>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1-EED4-4498-A330-651560F0546A}"/>
              </c:ext>
            </c:extLst>
          </c:dPt>
          <c:dPt>
            <c:idx val="1"/>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3-EED4-4498-A330-651560F0546A}"/>
              </c:ext>
            </c:extLst>
          </c:dPt>
          <c:dPt>
            <c:idx val="2"/>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5-EED4-4498-A330-651560F0546A}"/>
              </c:ext>
            </c:extLst>
          </c:dPt>
          <c:dPt>
            <c:idx val="3"/>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7-EED4-4498-A330-651560F0546A}"/>
              </c:ext>
            </c:extLst>
          </c:dPt>
          <c:dPt>
            <c:idx val="12"/>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09-EED4-4498-A330-651560F0546A}"/>
              </c:ext>
            </c:extLst>
          </c:dPt>
          <c:dPt>
            <c:idx val="13"/>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0B-EED4-4498-A330-651560F0546A}"/>
              </c:ext>
            </c:extLst>
          </c:dPt>
          <c:dPt>
            <c:idx val="15"/>
            <c:invertIfNegative val="0"/>
            <c:bubble3D val="0"/>
            <c:spPr>
              <a:blipFill dpi="0" rotWithShape="0">
                <a:blip xmlns:r="http://schemas.openxmlformats.org/officeDocument/2006/relationships" r:embed="rId1"/>
                <a:srcRect/>
                <a:tile tx="0" ty="0" sx="100000" sy="100000" flip="none" algn="tl"/>
              </a:blipFill>
              <a:ln w="25400">
                <a:noFill/>
              </a:ln>
            </c:spPr>
            <c:extLst xmlns:c16r2="http://schemas.microsoft.com/office/drawing/2015/06/chart">
              <c:ext xmlns:c16="http://schemas.microsoft.com/office/drawing/2014/chart" uri="{C3380CC4-5D6E-409C-BE32-E72D297353CC}">
                <c16:uniqueId val="{0000000D-EED4-4498-A330-651560F0546A}"/>
              </c:ext>
            </c:extLst>
          </c:dPt>
          <c:dLbls>
            <c:spPr>
              <a:noFill/>
              <a:ln w="25400">
                <a:noFill/>
              </a:ln>
            </c:spPr>
            <c:txPr>
              <a:bodyPr wrap="square" lIns="38100" tIns="19050" rIns="38100" bIns="19050" anchor="ctr">
                <a:spAutoFit/>
              </a:bodyPr>
              <a:lstStyle/>
              <a:p>
                <a:pPr>
                  <a:defRPr sz="1400" b="0" i="0" u="none" strike="noStrike" baseline="0">
                    <a:solidFill>
                      <a:srgbClr val="000000"/>
                    </a:solidFill>
                    <a:latin typeface="Century Gothic"/>
                    <a:ea typeface="Century Gothic"/>
                    <a:cs typeface="Century Gothic"/>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'Q41c_Confiance envers la CENI'!$V$40:$V$55</c:f>
              <c:strCache>
                <c:ptCount val="16"/>
                <c:pt idx="0">
                  <c:v>Post-secondaire</c:v>
                </c:pt>
                <c:pt idx="1">
                  <c:v>Secondaire</c:v>
                </c:pt>
                <c:pt idx="2">
                  <c:v>Primaire</c:v>
                </c:pt>
                <c:pt idx="3">
                  <c:v>Pas d'instruction formelle</c:v>
                </c:pt>
                <c:pt idx="5">
                  <c:v>65 ans ou plus</c:v>
                </c:pt>
                <c:pt idx="6">
                  <c:v>56-65 ans</c:v>
                </c:pt>
                <c:pt idx="7">
                  <c:v>46-55 ans</c:v>
                </c:pt>
                <c:pt idx="8">
                  <c:v>36-45 ans</c:v>
                </c:pt>
                <c:pt idx="9">
                  <c:v>26-35 ans</c:v>
                </c:pt>
                <c:pt idx="10">
                  <c:v>18-25 ans</c:v>
                </c:pt>
                <c:pt idx="12">
                  <c:v>Urbain</c:v>
                </c:pt>
                <c:pt idx="13">
                  <c:v>Rural</c:v>
                </c:pt>
                <c:pt idx="15">
                  <c:v>Guinée</c:v>
                </c:pt>
              </c:strCache>
            </c:strRef>
          </c:cat>
          <c:val>
            <c:numRef>
              <c:f>'Q41c_Confiance envers la CENI'!$W$40:$W$55</c:f>
              <c:numCache>
                <c:formatCode>0%</c:formatCode>
                <c:ptCount val="16"/>
                <c:pt idx="0">
                  <c:v>0.63690476190476186</c:v>
                </c:pt>
                <c:pt idx="1">
                  <c:v>0.60759493670886078</c:v>
                </c:pt>
                <c:pt idx="2">
                  <c:v>0.64324324324324322</c:v>
                </c:pt>
                <c:pt idx="3">
                  <c:v>0.50081833060556469</c:v>
                </c:pt>
                <c:pt idx="5">
                  <c:v>0.60273972602739723</c:v>
                </c:pt>
                <c:pt idx="6">
                  <c:v>0.41891891891891891</c:v>
                </c:pt>
                <c:pt idx="7">
                  <c:v>0.6347305389221557</c:v>
                </c:pt>
                <c:pt idx="8">
                  <c:v>0.55000000000000004</c:v>
                </c:pt>
                <c:pt idx="9">
                  <c:v>0.57499999999999996</c:v>
                </c:pt>
                <c:pt idx="10">
                  <c:v>0.5821917808219178</c:v>
                </c:pt>
                <c:pt idx="12">
                  <c:v>0.65654205607476634</c:v>
                </c:pt>
                <c:pt idx="13">
                  <c:v>0.51099611901681763</c:v>
                </c:pt>
                <c:pt idx="15">
                  <c:v>0.5625</c:v>
                </c:pt>
              </c:numCache>
            </c:numRef>
          </c:val>
          <c:extLst xmlns:c16r2="http://schemas.microsoft.com/office/drawing/2015/06/chart">
            <c:ext xmlns:c16="http://schemas.microsoft.com/office/drawing/2014/chart" uri="{C3380CC4-5D6E-409C-BE32-E72D297353CC}">
              <c16:uniqueId val="{0000000E-EED4-4498-A330-651560F0546A}"/>
            </c:ext>
          </c:extLst>
        </c:ser>
        <c:dLbls>
          <c:showLegendKey val="0"/>
          <c:showVal val="0"/>
          <c:showCatName val="0"/>
          <c:showSerName val="0"/>
          <c:showPercent val="0"/>
          <c:showBubbleSize val="0"/>
        </c:dLbls>
        <c:gapWidth val="82"/>
        <c:axId val="269355264"/>
        <c:axId val="269365248"/>
      </c:barChart>
      <c:catAx>
        <c:axId val="26935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400" b="0" i="0" u="none" strike="noStrike" baseline="0">
                <a:solidFill>
                  <a:srgbClr val="000000"/>
                </a:solidFill>
                <a:latin typeface="Century Gothic"/>
                <a:ea typeface="Century Gothic"/>
                <a:cs typeface="Century Gothic"/>
              </a:defRPr>
            </a:pPr>
            <a:endParaRPr lang="fr-FR"/>
          </a:p>
        </c:txPr>
        <c:crossAx val="269365248"/>
        <c:crosses val="autoZero"/>
        <c:auto val="1"/>
        <c:lblAlgn val="ctr"/>
        <c:lblOffset val="100"/>
        <c:noMultiLvlLbl val="0"/>
      </c:catAx>
      <c:valAx>
        <c:axId val="269365248"/>
        <c:scaling>
          <c:orientation val="minMax"/>
          <c:max val="1"/>
        </c:scaling>
        <c:delete val="0"/>
        <c:axPos val="b"/>
        <c:numFmt formatCode="0%" sourceLinked="1"/>
        <c:majorTickMark val="none"/>
        <c:minorTickMark val="none"/>
        <c:tickLblPos val="nextTo"/>
        <c:spPr>
          <a:ln w="9525">
            <a:noFill/>
          </a:ln>
        </c:spPr>
        <c:txPr>
          <a:bodyPr rot="0" vert="horz"/>
          <a:lstStyle/>
          <a:p>
            <a:pPr>
              <a:defRPr sz="1400" b="0" i="0" u="none" strike="noStrike" baseline="0">
                <a:solidFill>
                  <a:srgbClr val="000000"/>
                </a:solidFill>
                <a:latin typeface="Century Gothic"/>
                <a:ea typeface="Century Gothic"/>
                <a:cs typeface="Century Gothic"/>
              </a:defRPr>
            </a:pPr>
            <a:endParaRPr lang="fr-FR"/>
          </a:p>
        </c:txPr>
        <c:crossAx val="2693552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i="0" u="none" strike="noStrike" baseline="0">
          <a:solidFill>
            <a:srgbClr val="000000"/>
          </a:solidFill>
          <a:latin typeface="Century Gothic"/>
          <a:ea typeface="Century Gothic"/>
          <a:cs typeface="Century Gothic"/>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AE0FAB"/>
            </a:solidFill>
            <a:ln w="25400">
              <a:noFill/>
            </a:ln>
          </c:spPr>
          <c:invertIfNegative val="0"/>
          <c:dPt>
            <c:idx val="5"/>
            <c:invertIfNegative val="0"/>
            <c:bubble3D val="0"/>
            <c:spPr>
              <a:pattFill prst="wdUpDiag">
                <a:fgClr>
                  <a:srgbClr val="E096D9"/>
                </a:fgClr>
                <a:bgClr>
                  <a:schemeClr val="bg1"/>
                </a:bgClr>
              </a:pattFill>
              <a:ln w="25400">
                <a:noFill/>
              </a:ln>
            </c:spPr>
            <c:extLst xmlns:c16r2="http://schemas.microsoft.com/office/drawing/2015/06/chart">
              <c:ext xmlns:c16="http://schemas.microsoft.com/office/drawing/2014/chart" uri="{C3380CC4-5D6E-409C-BE32-E72D297353CC}">
                <c16:uniqueId val="{00000001-B59F-4704-8533-7717FB29B225}"/>
              </c:ext>
            </c:extLst>
          </c:dPt>
          <c:dLbls>
            <c:spPr>
              <a:noFill/>
              <a:ln w="25400">
                <a:noFill/>
              </a:ln>
            </c:spPr>
            <c:txPr>
              <a:bodyPr rot="0" vert="horz"/>
              <a:lstStyle/>
              <a:p>
                <a:pPr>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'Q41c_Confiance envers la CENI'!$W$67:$W$75</c:f>
              <c:strCache>
                <c:ptCount val="9"/>
                <c:pt idx="0">
                  <c:v>Labé</c:v>
                </c:pt>
                <c:pt idx="1">
                  <c:v>Boké</c:v>
                </c:pt>
                <c:pt idx="2">
                  <c:v>Mamou</c:v>
                </c:pt>
                <c:pt idx="3">
                  <c:v>Kindia</c:v>
                </c:pt>
                <c:pt idx="4">
                  <c:v>Conakry</c:v>
                </c:pt>
                <c:pt idx="5">
                  <c:v>Guinée</c:v>
                </c:pt>
                <c:pt idx="6">
                  <c:v>Faranah</c:v>
                </c:pt>
                <c:pt idx="7">
                  <c:v>N'Zérékoré</c:v>
                </c:pt>
                <c:pt idx="8">
                  <c:v>Kankan</c:v>
                </c:pt>
              </c:strCache>
            </c:strRef>
          </c:cat>
          <c:val>
            <c:numRef>
              <c:f>'Q41c_Confiance envers la CENI'!$X$67:$X$75</c:f>
              <c:numCache>
                <c:formatCode>0%</c:formatCode>
                <c:ptCount val="9"/>
                <c:pt idx="0">
                  <c:v>0.68</c:v>
                </c:pt>
                <c:pt idx="1">
                  <c:v>0.64</c:v>
                </c:pt>
                <c:pt idx="2">
                  <c:v>0.57999999999999996</c:v>
                </c:pt>
                <c:pt idx="3">
                  <c:v>0.53</c:v>
                </c:pt>
                <c:pt idx="4">
                  <c:v>0.5</c:v>
                </c:pt>
                <c:pt idx="5">
                  <c:v>0.38</c:v>
                </c:pt>
                <c:pt idx="6">
                  <c:v>0.17</c:v>
                </c:pt>
                <c:pt idx="7">
                  <c:v>0.15</c:v>
                </c:pt>
                <c:pt idx="8">
                  <c:v>0.06</c:v>
                </c:pt>
              </c:numCache>
            </c:numRef>
          </c:val>
          <c:extLst xmlns:c16r2="http://schemas.microsoft.com/office/drawing/2015/06/chart">
            <c:ext xmlns:c16="http://schemas.microsoft.com/office/drawing/2014/chart" uri="{C3380CC4-5D6E-409C-BE32-E72D297353CC}">
              <c16:uniqueId val="{00000002-B59F-4704-8533-7717FB29B225}"/>
            </c:ext>
          </c:extLst>
        </c:ser>
        <c:dLbls>
          <c:showLegendKey val="0"/>
          <c:showVal val="0"/>
          <c:showCatName val="0"/>
          <c:showSerName val="0"/>
          <c:showPercent val="0"/>
          <c:showBubbleSize val="0"/>
        </c:dLbls>
        <c:gapWidth val="182"/>
        <c:axId val="271392128"/>
        <c:axId val="271393920"/>
      </c:barChart>
      <c:catAx>
        <c:axId val="27139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271393920"/>
        <c:crosses val="autoZero"/>
        <c:auto val="1"/>
        <c:lblAlgn val="ctr"/>
        <c:lblOffset val="100"/>
        <c:noMultiLvlLbl val="0"/>
      </c:catAx>
      <c:valAx>
        <c:axId val="271393920"/>
        <c:scaling>
          <c:orientation val="minMax"/>
          <c:max val="1"/>
        </c:scaling>
        <c:delete val="0"/>
        <c:axPos val="b"/>
        <c:numFmt formatCode="0%" sourceLinked="1"/>
        <c:majorTickMark val="none"/>
        <c:minorTickMark val="none"/>
        <c:tickLblPos val="nextTo"/>
        <c:spPr>
          <a:ln w="9525">
            <a:noFill/>
          </a:ln>
        </c:spPr>
        <c:txPr>
          <a:bodyPr rot="-60000000" vert="horz"/>
          <a:lstStyle/>
          <a:p>
            <a:pPr>
              <a:defRPr/>
            </a:pPr>
            <a:endParaRPr lang="fr-FR"/>
          </a:p>
        </c:txPr>
        <c:crossAx val="271392128"/>
        <c:crosses val="autoZero"/>
        <c:crossBetween val="between"/>
        <c:majorUnit val="0.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aseline="0">
          <a:solidFill>
            <a:schemeClr val="tx1"/>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DE5B-4E77-8B9A-B42F7BCC24FC}"/>
              </c:ext>
            </c:extLst>
          </c:dPt>
          <c:dPt>
            <c:idx val="1"/>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3-DE5B-4E77-8B9A-B42F7BCC24FC}"/>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DE5B-4E77-8B9A-B42F7BCC24FC}"/>
              </c:ext>
            </c:extLst>
          </c:dPt>
          <c:dLbls>
            <c:dLbl>
              <c:idx val="2"/>
              <c:layout>
                <c:manualLayout>
                  <c:x val="9.925036959879641E-3"/>
                  <c:y val="0.1326108036953012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E5B-4E77-8B9A-B42F7BCC24FC}"/>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'Q41c_Confiance envers la CENI'!$W$221:$Y$221</c:f>
              <c:strCache>
                <c:ptCount val="3"/>
                <c:pt idx="0">
                  <c:v>Libres et transparentes avec des problèmes mineurs/
Entièrement libres et transparentes</c:v>
                </c:pt>
                <c:pt idx="1">
                  <c:v>Ni libres ni transparentes/
Libres et transparentes mais avec des problemes majeurs</c:v>
                </c:pt>
                <c:pt idx="2">
                  <c:v>Ne sait pas</c:v>
                </c:pt>
              </c:strCache>
            </c:strRef>
          </c:cat>
          <c:val>
            <c:numRef>
              <c:f>'Q41c_Confiance envers la CENI'!$W$222:$Y$222</c:f>
              <c:numCache>
                <c:formatCode>0%</c:formatCode>
                <c:ptCount val="3"/>
                <c:pt idx="0">
                  <c:v>0.62</c:v>
                </c:pt>
                <c:pt idx="1">
                  <c:v>0.37</c:v>
                </c:pt>
                <c:pt idx="2">
                  <c:v>0.01</c:v>
                </c:pt>
              </c:numCache>
            </c:numRef>
          </c:val>
          <c:extLst xmlns:c16r2="http://schemas.microsoft.com/office/drawing/2015/06/chart">
            <c:ext xmlns:c16="http://schemas.microsoft.com/office/drawing/2014/chart" uri="{C3380CC4-5D6E-409C-BE32-E72D297353CC}">
              <c16:uniqueId val="{00000006-DE5B-4E77-8B9A-B42F7BCC24F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228873305875634"/>
          <c:y val="0.18766869683105947"/>
          <c:w val="0.33812597786930343"/>
          <c:h val="0.7604847455513642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tx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F843-4BBF-BAC0-12C5F50FF4E7}"/>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843-4BBF-BAC0-12C5F50FF4E7}"/>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F843-4BBF-BAC0-12C5F50FF4E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F843-4BBF-BAC0-12C5F50FF4E7}"/>
              </c:ext>
            </c:extLst>
          </c:dPt>
          <c:dPt>
            <c:idx val="5"/>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843-4BBF-BAC0-12C5F50FF4E7}"/>
              </c:ext>
            </c:extLst>
          </c:dPt>
          <c:dPt>
            <c:idx val="6"/>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B-F843-4BBF-BAC0-12C5F50FF4E7}"/>
              </c:ext>
            </c:extLst>
          </c:dPt>
          <c:dPt>
            <c:idx val="8"/>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D-F843-4BBF-BAC0-12C5F50FF4E7}"/>
              </c:ext>
            </c:extLst>
          </c:dPt>
          <c:dPt>
            <c:idx val="9"/>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F-F843-4BBF-BAC0-12C5F50FF4E7}"/>
              </c:ext>
            </c:extLst>
          </c:dPt>
          <c:dPt>
            <c:idx val="1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11-F843-4BBF-BAC0-12C5F50FF4E7}"/>
              </c:ext>
            </c:extLst>
          </c:dPt>
          <c:dPt>
            <c:idx val="1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13-F843-4BBF-BAC0-12C5F50FF4E7}"/>
              </c:ext>
            </c:extLst>
          </c:dPt>
          <c:dPt>
            <c:idx val="20"/>
            <c:invertIfNegative val="0"/>
            <c:bubble3D val="0"/>
            <c:extLst xmlns:c16r2="http://schemas.microsoft.com/office/drawing/2015/06/chart">
              <c:ext xmlns:c16="http://schemas.microsoft.com/office/drawing/2014/chart" uri="{C3380CC4-5D6E-409C-BE32-E72D297353CC}">
                <c16:uniqueId val="{00000015-F843-4BBF-BAC0-12C5F50FF4E7}"/>
              </c:ext>
            </c:extLst>
          </c:dPt>
          <c:dPt>
            <c:idx val="2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17-F843-4BBF-BAC0-12C5F50FF4E7}"/>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'Q41c_Confiance envers la CENI'!$V$478:$V$500</c:f>
              <c:strCache>
                <c:ptCount val="23"/>
                <c:pt idx="0">
                  <c:v>Rural</c:v>
                </c:pt>
                <c:pt idx="1">
                  <c:v>Urbain</c:v>
                </c:pt>
                <c:pt idx="3">
                  <c:v>Pas d'instruction formelle</c:v>
                </c:pt>
                <c:pt idx="4">
                  <c:v>Primaire</c:v>
                </c:pt>
                <c:pt idx="5">
                  <c:v>Secondaire</c:v>
                </c:pt>
                <c:pt idx="6">
                  <c:v>Post-secondaire</c:v>
                </c:pt>
                <c:pt idx="8">
                  <c:v>Mieux nantis</c:v>
                </c:pt>
                <c:pt idx="9">
                  <c:v>Pauvres occasionnels</c:v>
                </c:pt>
                <c:pt idx="10">
                  <c:v>Pauvres </c:v>
                </c:pt>
                <c:pt idx="11">
                  <c:v>Très pauvres</c:v>
                </c:pt>
                <c:pt idx="13">
                  <c:v>Kankan</c:v>
                </c:pt>
                <c:pt idx="14">
                  <c:v>N'Zérékoré</c:v>
                </c:pt>
                <c:pt idx="15">
                  <c:v>Faranah</c:v>
                </c:pt>
                <c:pt idx="16">
                  <c:v>Kindia</c:v>
                </c:pt>
                <c:pt idx="17">
                  <c:v>Conakry</c:v>
                </c:pt>
                <c:pt idx="18">
                  <c:v>Mamou</c:v>
                </c:pt>
                <c:pt idx="19">
                  <c:v>Boké</c:v>
                </c:pt>
                <c:pt idx="20">
                  <c:v>Labé</c:v>
                </c:pt>
                <c:pt idx="22">
                  <c:v>Guinée</c:v>
                </c:pt>
              </c:strCache>
            </c:strRef>
          </c:cat>
          <c:val>
            <c:numRef>
              <c:f>'Q41c_Confiance envers la CENI'!$W$478:$W$500</c:f>
              <c:numCache>
                <c:formatCode>0%</c:formatCode>
                <c:ptCount val="23"/>
                <c:pt idx="0">
                  <c:v>0.63</c:v>
                </c:pt>
                <c:pt idx="1">
                  <c:v>0.52</c:v>
                </c:pt>
                <c:pt idx="3">
                  <c:v>0.64</c:v>
                </c:pt>
                <c:pt idx="4">
                  <c:v>0.51</c:v>
                </c:pt>
                <c:pt idx="5">
                  <c:v>0.57999999999999996</c:v>
                </c:pt>
                <c:pt idx="6">
                  <c:v>0.5</c:v>
                </c:pt>
                <c:pt idx="8">
                  <c:v>0.69</c:v>
                </c:pt>
                <c:pt idx="9">
                  <c:v>0.77</c:v>
                </c:pt>
                <c:pt idx="10">
                  <c:v>0.62</c:v>
                </c:pt>
                <c:pt idx="11">
                  <c:v>0.5</c:v>
                </c:pt>
                <c:pt idx="13">
                  <c:v>0.94</c:v>
                </c:pt>
                <c:pt idx="14">
                  <c:v>0.82</c:v>
                </c:pt>
                <c:pt idx="15">
                  <c:v>0.74</c:v>
                </c:pt>
                <c:pt idx="16">
                  <c:v>0.47</c:v>
                </c:pt>
                <c:pt idx="17">
                  <c:v>0.43</c:v>
                </c:pt>
                <c:pt idx="18">
                  <c:v>0.35</c:v>
                </c:pt>
                <c:pt idx="19">
                  <c:v>0.35</c:v>
                </c:pt>
                <c:pt idx="20">
                  <c:v>0.27</c:v>
                </c:pt>
                <c:pt idx="22">
                  <c:v>0.59</c:v>
                </c:pt>
              </c:numCache>
            </c:numRef>
          </c:val>
          <c:extLst xmlns:c16r2="http://schemas.microsoft.com/office/drawing/2015/06/chart">
            <c:ext xmlns:c16="http://schemas.microsoft.com/office/drawing/2014/chart" uri="{C3380CC4-5D6E-409C-BE32-E72D297353CC}">
              <c16:uniqueId val="{00000018-F843-4BBF-BAC0-12C5F50FF4E7}"/>
            </c:ext>
          </c:extLst>
        </c:ser>
        <c:dLbls>
          <c:dLblPos val="outEnd"/>
          <c:showLegendKey val="0"/>
          <c:showVal val="1"/>
          <c:showCatName val="0"/>
          <c:showSerName val="0"/>
          <c:showPercent val="0"/>
          <c:showBubbleSize val="0"/>
        </c:dLbls>
        <c:gapWidth val="77"/>
        <c:axId val="274547456"/>
        <c:axId val="274559360"/>
      </c:barChart>
      <c:catAx>
        <c:axId val="27454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4559360"/>
        <c:crosses val="autoZero"/>
        <c:auto val="1"/>
        <c:lblAlgn val="ctr"/>
        <c:lblOffset val="100"/>
        <c:noMultiLvlLbl val="0"/>
      </c:catAx>
      <c:valAx>
        <c:axId val="2745593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745474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55352734602303"/>
          <c:y val="2.0370370370370372E-2"/>
          <c:w val="0.46564355031608606"/>
          <c:h val="0.92332079323417904"/>
        </c:manualLayout>
      </c:layout>
      <c:barChart>
        <c:barDir val="bar"/>
        <c:grouping val="clustered"/>
        <c:varyColors val="0"/>
        <c:ser>
          <c:idx val="0"/>
          <c:order val="0"/>
          <c:tx>
            <c:strRef>
              <c:f>'Q41_Confiance tous'!$N$177</c:f>
              <c:strCache>
                <c:ptCount val="1"/>
                <c:pt idx="0">
                  <c:v>Partiellement confiance/Beaucoup confiance</c:v>
                </c:pt>
              </c:strCache>
            </c:strRef>
          </c:tx>
          <c:spPr>
            <a:solidFill>
              <a:srgbClr val="F25528"/>
            </a:solidFill>
            <a:ln w="25400">
              <a:noFill/>
            </a:ln>
          </c:spPr>
          <c:invertIfNegative val="0"/>
          <c:dPt>
            <c:idx val="0"/>
            <c:invertIfNegative val="0"/>
            <c:bubble3D val="0"/>
            <c:spPr>
              <a:solidFill>
                <a:schemeClr val="accent1">
                  <a:lumMod val="40000"/>
                  <a:lumOff val="60000"/>
                </a:schemeClr>
              </a:solidFill>
              <a:ln w="25400">
                <a:noFill/>
              </a:ln>
            </c:spPr>
            <c:extLst xmlns:c16r2="http://schemas.microsoft.com/office/drawing/2015/06/chart">
              <c:ext xmlns:c16="http://schemas.microsoft.com/office/drawing/2014/chart" uri="{C3380CC4-5D6E-409C-BE32-E72D297353CC}">
                <c16:uniqueId val="{00000001-08D4-4469-9231-74C888ECB168}"/>
              </c:ext>
            </c:extLst>
          </c:dPt>
          <c:dPt>
            <c:idx val="1"/>
            <c:invertIfNegative val="0"/>
            <c:bubble3D val="0"/>
            <c:spPr>
              <a:solidFill>
                <a:schemeClr val="accent1">
                  <a:lumMod val="40000"/>
                  <a:lumOff val="60000"/>
                </a:schemeClr>
              </a:solidFill>
              <a:ln w="25400">
                <a:noFill/>
              </a:ln>
            </c:spPr>
            <c:extLst xmlns:c16r2="http://schemas.microsoft.com/office/drawing/2015/06/chart">
              <c:ext xmlns:c16="http://schemas.microsoft.com/office/drawing/2014/chart" uri="{C3380CC4-5D6E-409C-BE32-E72D297353CC}">
                <c16:uniqueId val="{00000003-08D4-4469-9231-74C888ECB168}"/>
              </c:ext>
            </c:extLst>
          </c:dPt>
          <c:dPt>
            <c:idx val="2"/>
            <c:invertIfNegative val="0"/>
            <c:bubble3D val="0"/>
            <c:spPr>
              <a:solidFill>
                <a:schemeClr val="accent1">
                  <a:lumMod val="40000"/>
                  <a:lumOff val="60000"/>
                </a:schemeClr>
              </a:solidFill>
              <a:ln w="25400">
                <a:noFill/>
              </a:ln>
            </c:spPr>
            <c:extLst xmlns:c16r2="http://schemas.microsoft.com/office/drawing/2015/06/chart">
              <c:ext xmlns:c16="http://schemas.microsoft.com/office/drawing/2014/chart" uri="{C3380CC4-5D6E-409C-BE32-E72D297353CC}">
                <c16:uniqueId val="{00000005-08D4-4469-9231-74C888ECB168}"/>
              </c:ext>
            </c:extLst>
          </c:dPt>
          <c:dPt>
            <c:idx val="3"/>
            <c:invertIfNegative val="0"/>
            <c:bubble3D val="0"/>
            <c:spPr>
              <a:solidFill>
                <a:schemeClr val="accent1">
                  <a:lumMod val="60000"/>
                  <a:lumOff val="40000"/>
                </a:schemeClr>
              </a:solidFill>
              <a:ln w="25400">
                <a:noFill/>
              </a:ln>
            </c:spPr>
            <c:extLst xmlns:c16r2="http://schemas.microsoft.com/office/drawing/2015/06/chart">
              <c:ext xmlns:c16="http://schemas.microsoft.com/office/drawing/2014/chart" uri="{C3380CC4-5D6E-409C-BE32-E72D297353CC}">
                <c16:uniqueId val="{00000007-08D4-4469-9231-74C888ECB168}"/>
              </c:ext>
            </c:extLst>
          </c:dPt>
          <c:dPt>
            <c:idx val="10"/>
            <c:invertIfNegative val="0"/>
            <c:bubble3D val="0"/>
            <c:spPr>
              <a:solidFill>
                <a:schemeClr val="accent1">
                  <a:lumMod val="50000"/>
                </a:schemeClr>
              </a:solidFill>
              <a:ln w="25400">
                <a:noFill/>
              </a:ln>
            </c:spPr>
            <c:extLst xmlns:c16r2="http://schemas.microsoft.com/office/drawing/2015/06/chart">
              <c:ext xmlns:c16="http://schemas.microsoft.com/office/drawing/2014/chart" uri="{C3380CC4-5D6E-409C-BE32-E72D297353CC}">
                <c16:uniqueId val="{00000009-08D4-4469-9231-74C888ECB168}"/>
              </c:ext>
            </c:extLst>
          </c:dPt>
          <c:dPt>
            <c:idx val="11"/>
            <c:invertIfNegative val="0"/>
            <c:bubble3D val="0"/>
            <c:spPr>
              <a:solidFill>
                <a:schemeClr val="accent1">
                  <a:lumMod val="50000"/>
                </a:schemeClr>
              </a:solidFill>
              <a:ln w="25400">
                <a:noFill/>
              </a:ln>
            </c:spPr>
            <c:extLst xmlns:c16r2="http://schemas.microsoft.com/office/drawing/2015/06/chart">
              <c:ext xmlns:c16="http://schemas.microsoft.com/office/drawing/2014/chart" uri="{C3380CC4-5D6E-409C-BE32-E72D297353CC}">
                <c16:uniqueId val="{0000000B-08D4-4469-9231-74C888ECB168}"/>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'Q41_Confiance tous'!$M$178:$M$189</c:f>
              <c:strCache>
                <c:ptCount val="12"/>
                <c:pt idx="0">
                  <c:v>Partis de l'opposition</c:v>
                </c:pt>
                <c:pt idx="1">
                  <c:v>Direction Nationale des Impôts</c:v>
                </c:pt>
                <c:pt idx="2">
                  <c:v>Cours et tribunaux</c:v>
                </c:pt>
                <c:pt idx="3">
                  <c:v>Assemblée Nationale</c:v>
                </c:pt>
                <c:pt idx="4">
                  <c:v>RPG Arc-en-Ciel</c:v>
                </c:pt>
                <c:pt idx="5">
                  <c:v>Police ou gendarmerie</c:v>
                </c:pt>
                <c:pt idx="6">
                  <c:v>Commission Electorale Nationale Indépendante (CENI)</c:v>
                </c:pt>
                <c:pt idx="7">
                  <c:v>Conseil communal</c:v>
                </c:pt>
                <c:pt idx="8">
                  <c:v>Président de la République</c:v>
                </c:pt>
                <c:pt idx="9">
                  <c:v>Forces de défense </c:v>
                </c:pt>
                <c:pt idx="10">
                  <c:v>Chefs traditionnels</c:v>
                </c:pt>
                <c:pt idx="11">
                  <c:v>Chefs religieux</c:v>
                </c:pt>
              </c:strCache>
            </c:strRef>
          </c:cat>
          <c:val>
            <c:numRef>
              <c:f>'Q41_Confiance tous'!$N$178:$N$189</c:f>
              <c:numCache>
                <c:formatCode>0%</c:formatCode>
                <c:ptCount val="12"/>
                <c:pt idx="0">
                  <c:v>0.3</c:v>
                </c:pt>
                <c:pt idx="1">
                  <c:v>0.32</c:v>
                </c:pt>
                <c:pt idx="2">
                  <c:v>0.33</c:v>
                </c:pt>
                <c:pt idx="3">
                  <c:v>0.38</c:v>
                </c:pt>
                <c:pt idx="4">
                  <c:v>0.4</c:v>
                </c:pt>
                <c:pt idx="5">
                  <c:v>0.41</c:v>
                </c:pt>
                <c:pt idx="6">
                  <c:v>0.43</c:v>
                </c:pt>
                <c:pt idx="7">
                  <c:v>0.47</c:v>
                </c:pt>
                <c:pt idx="8">
                  <c:v>0.5</c:v>
                </c:pt>
                <c:pt idx="9">
                  <c:v>0.52</c:v>
                </c:pt>
                <c:pt idx="10">
                  <c:v>0.71</c:v>
                </c:pt>
                <c:pt idx="11">
                  <c:v>0.79</c:v>
                </c:pt>
              </c:numCache>
            </c:numRef>
          </c:val>
          <c:extLst xmlns:c16r2="http://schemas.microsoft.com/office/drawing/2015/06/chart">
            <c:ext xmlns:c16="http://schemas.microsoft.com/office/drawing/2014/chart" uri="{C3380CC4-5D6E-409C-BE32-E72D297353CC}">
              <c16:uniqueId val="{0000000C-08D4-4469-9231-74C888ECB168}"/>
            </c:ext>
          </c:extLst>
        </c:ser>
        <c:dLbls>
          <c:showLegendKey val="0"/>
          <c:showVal val="0"/>
          <c:showCatName val="0"/>
          <c:showSerName val="0"/>
          <c:showPercent val="0"/>
          <c:showBubbleSize val="0"/>
        </c:dLbls>
        <c:gapWidth val="182"/>
        <c:axId val="192896000"/>
        <c:axId val="276677376"/>
      </c:barChart>
      <c:catAx>
        <c:axId val="19289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76677376"/>
        <c:crosses val="autoZero"/>
        <c:auto val="1"/>
        <c:lblAlgn val="ctr"/>
        <c:lblOffset val="100"/>
        <c:noMultiLvlLbl val="0"/>
      </c:catAx>
      <c:valAx>
        <c:axId val="276677376"/>
        <c:scaling>
          <c:orientation val="minMax"/>
          <c:max val="1"/>
        </c:scaling>
        <c:delete val="0"/>
        <c:axPos val="b"/>
        <c:numFmt formatCode="0%" sourceLinked="1"/>
        <c:majorTickMark val="none"/>
        <c:minorTickMark val="none"/>
        <c:tickLblPos val="nextTo"/>
        <c:spPr>
          <a:ln w="9525">
            <a:noFill/>
          </a:ln>
        </c:spPr>
        <c:txPr>
          <a:bodyPr rot="0" vert="horz"/>
          <a:lstStyle/>
          <a:p>
            <a:pPr>
              <a:defRPr/>
            </a:pPr>
            <a:endParaRPr lang="fr-FR"/>
          </a:p>
        </c:txPr>
        <c:crossAx val="192896000"/>
        <c:crosses val="autoZero"/>
        <c:crossBetween val="between"/>
        <c:majorUnit val="0.2"/>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3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566C-4174-B0F1-DEFE180B42C2}"/>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566C-4174-B0F1-DEFE180B42C2}"/>
              </c:ext>
            </c:extLst>
          </c:dPt>
          <c:dLbls>
            <c:dLbl>
              <c:idx val="0"/>
              <c:layout>
                <c:manualLayout>
                  <c:x val="-0.16897406286215599"/>
                  <c:y val="7.1721062627818754E-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66C-4174-B0F1-DEFE180B42C2}"/>
                </c:ext>
              </c:extLst>
            </c:dLbl>
            <c:dLbl>
              <c:idx val="1"/>
              <c:layout>
                <c:manualLayout>
                  <c:x val="0.1282447822460982"/>
                  <c:y val="2.539333647452001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66C-4174-B0F1-DEFE180B42C2}"/>
                </c:ext>
              </c:extLst>
            </c:dLbl>
            <c:spPr>
              <a:noFill/>
              <a:ln w="25400">
                <a:noFill/>
              </a:ln>
            </c:spPr>
            <c:txPr>
              <a:bodyPr rot="0" vert="horz"/>
              <a:lstStyle/>
              <a:p>
                <a:pPr>
                  <a:defRPr b="1">
                    <a:solidFill>
                      <a:schemeClr val="bg1"/>
                    </a:solidFill>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Q41_ABCGEFGHIJKK!$V$4:$W$4</c:f>
              <c:strCache>
                <c:ptCount val="2"/>
                <c:pt idx="0">
                  <c:v>Juste un peu confiance/Pas du tout confiance</c:v>
                </c:pt>
                <c:pt idx="1">
                  <c:v>Partiellement confiance/Beaucoup confiance</c:v>
                </c:pt>
              </c:strCache>
            </c:strRef>
          </c:cat>
          <c:val>
            <c:numRef>
              <c:f>Q41_ABCGEFGHIJKK!$V$5:$W$5</c:f>
              <c:numCache>
                <c:formatCode>0%</c:formatCode>
                <c:ptCount val="2"/>
                <c:pt idx="0">
                  <c:v>0.5</c:v>
                </c:pt>
                <c:pt idx="1">
                  <c:v>0.5</c:v>
                </c:pt>
              </c:numCache>
            </c:numRef>
          </c:val>
          <c:extLst xmlns:c16r2="http://schemas.microsoft.com/office/drawing/2015/06/chart">
            <c:ext xmlns:c16="http://schemas.microsoft.com/office/drawing/2014/chart" uri="{C3380CC4-5D6E-409C-BE32-E72D297353CC}">
              <c16:uniqueId val="{00000004-566C-4174-B0F1-DEFE180B42C2}"/>
            </c:ext>
          </c:extLst>
        </c:ser>
        <c:dLbls>
          <c:showLegendKey val="0"/>
          <c:showVal val="0"/>
          <c:showCatName val="0"/>
          <c:showSerName val="0"/>
          <c:showPercent val="0"/>
          <c:showBubbleSize val="0"/>
          <c:showLeaderLines val="1"/>
        </c:dLbls>
        <c:firstSliceAng val="0"/>
      </c:pieChart>
      <c:spPr>
        <a:noFill/>
        <a:ln w="25400">
          <a:noFill/>
        </a:ln>
      </c:spPr>
    </c:plotArea>
    <c:legend>
      <c:legendPos val="r"/>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aseline="0">
          <a:solidFill>
            <a:schemeClr val="tx1"/>
          </a:solidFill>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endParaRPr lang="en-US"/>
          </a:p>
        </c:rich>
      </c:tx>
      <c:overlay val="0"/>
      <c:spPr>
        <a:noFill/>
        <a:ln w="25400">
          <a:noFill/>
        </a:ln>
      </c:spPr>
    </c:title>
    <c:autoTitleDeleted val="0"/>
    <c:plotArea>
      <c:layout>
        <c:manualLayout>
          <c:layoutTarget val="inner"/>
          <c:xMode val="edge"/>
          <c:yMode val="edge"/>
          <c:x val="0.34992096035541398"/>
          <c:y val="4.8472444683456239E-2"/>
          <c:w val="0.5870075730692923"/>
          <c:h val="0.88784645304003373"/>
        </c:manualLayout>
      </c:layout>
      <c:barChart>
        <c:barDir val="bar"/>
        <c:grouping val="clustered"/>
        <c:varyColors val="0"/>
        <c:ser>
          <c:idx val="0"/>
          <c:order val="0"/>
          <c:tx>
            <c:strRef>
              <c:f>'Q41A_Confiance Président'!$O$158</c:f>
              <c:strCache>
                <c:ptCount val="1"/>
                <c:pt idx="0">
                  <c:v>Partiellement confiance/Beaucoup confiance</c:v>
                </c:pt>
              </c:strCache>
            </c:strRef>
          </c:tx>
          <c:spPr>
            <a:solidFill>
              <a:srgbClr val="F25528"/>
            </a:solidFill>
            <a:ln w="25400">
              <a:noFill/>
            </a:ln>
          </c:spPr>
          <c:invertIfNegative val="0"/>
          <c:dPt>
            <c:idx val="0"/>
            <c:invertIfNegative val="0"/>
            <c:bubble3D val="0"/>
            <c:spPr>
              <a:solidFill>
                <a:schemeClr val="accent2">
                  <a:lumMod val="60000"/>
                  <a:lumOff val="40000"/>
                </a:schemeClr>
              </a:solidFill>
              <a:ln w="25400">
                <a:noFill/>
              </a:ln>
            </c:spPr>
            <c:extLst xmlns:c16r2="http://schemas.microsoft.com/office/drawing/2015/06/chart">
              <c:ext xmlns:c16="http://schemas.microsoft.com/office/drawing/2014/chart" uri="{C3380CC4-5D6E-409C-BE32-E72D297353CC}">
                <c16:uniqueId val="{00000001-7956-43C5-8AE8-9775B700FDF3}"/>
              </c:ext>
            </c:extLst>
          </c:dPt>
          <c:dPt>
            <c:idx val="1"/>
            <c:invertIfNegative val="0"/>
            <c:bubble3D val="0"/>
            <c:spPr>
              <a:solidFill>
                <a:schemeClr val="accent2">
                  <a:lumMod val="75000"/>
                </a:schemeClr>
              </a:solidFill>
              <a:ln w="25400">
                <a:noFill/>
              </a:ln>
            </c:spPr>
            <c:extLst xmlns:c16r2="http://schemas.microsoft.com/office/drawing/2015/06/chart">
              <c:ext xmlns:c16="http://schemas.microsoft.com/office/drawing/2014/chart" uri="{C3380CC4-5D6E-409C-BE32-E72D297353CC}">
                <c16:uniqueId val="{00000003-7956-43C5-8AE8-9775B700FDF3}"/>
              </c:ext>
            </c:extLst>
          </c:dPt>
          <c:dPt>
            <c:idx val="3"/>
            <c:invertIfNegative val="0"/>
            <c:bubble3D val="0"/>
            <c:spPr>
              <a:solidFill>
                <a:schemeClr val="accent6">
                  <a:lumMod val="75000"/>
                </a:schemeClr>
              </a:solidFill>
              <a:ln w="25400">
                <a:noFill/>
              </a:ln>
            </c:spPr>
            <c:extLst xmlns:c16r2="http://schemas.microsoft.com/office/drawing/2015/06/chart">
              <c:ext xmlns:c16="http://schemas.microsoft.com/office/drawing/2014/chart" uri="{C3380CC4-5D6E-409C-BE32-E72D297353CC}">
                <c16:uniqueId val="{00000005-7956-43C5-8AE8-9775B700FDF3}"/>
              </c:ext>
            </c:extLst>
          </c:dPt>
          <c:dPt>
            <c:idx val="4"/>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7-7956-43C5-8AE8-9775B700FDF3}"/>
              </c:ext>
            </c:extLst>
          </c:dPt>
          <c:dPt>
            <c:idx val="5"/>
            <c:invertIfNegative val="0"/>
            <c:bubble3D val="0"/>
            <c:spPr>
              <a:solidFill>
                <a:schemeClr val="accent6">
                  <a:lumMod val="20000"/>
                  <a:lumOff val="80000"/>
                </a:schemeClr>
              </a:solidFill>
              <a:ln w="25400">
                <a:noFill/>
              </a:ln>
            </c:spPr>
            <c:extLst xmlns:c16r2="http://schemas.microsoft.com/office/drawing/2015/06/chart">
              <c:ext xmlns:c16="http://schemas.microsoft.com/office/drawing/2014/chart" uri="{C3380CC4-5D6E-409C-BE32-E72D297353CC}">
                <c16:uniqueId val="{00000009-7956-43C5-8AE8-9775B700FDF3}"/>
              </c:ext>
            </c:extLst>
          </c:dPt>
          <c:dPt>
            <c:idx val="6"/>
            <c:invertIfNegative val="0"/>
            <c:bubble3D val="0"/>
            <c:spPr>
              <a:solidFill>
                <a:srgbClr val="0079D6"/>
              </a:solidFill>
              <a:ln w="25400">
                <a:noFill/>
              </a:ln>
            </c:spPr>
            <c:extLst xmlns:c16r2="http://schemas.microsoft.com/office/drawing/2015/06/chart">
              <c:ext xmlns:c16="http://schemas.microsoft.com/office/drawing/2014/chart" uri="{C3380CC4-5D6E-409C-BE32-E72D297353CC}">
                <c16:uniqueId val="{0000000B-7956-43C5-8AE8-9775B700FDF3}"/>
              </c:ext>
            </c:extLst>
          </c:dPt>
          <c:dPt>
            <c:idx val="8"/>
            <c:invertIfNegative val="0"/>
            <c:bubble3D val="0"/>
            <c:spPr>
              <a:solidFill>
                <a:srgbClr val="83277A"/>
              </a:solidFill>
              <a:ln w="25400">
                <a:noFill/>
              </a:ln>
            </c:spPr>
            <c:extLst xmlns:c16r2="http://schemas.microsoft.com/office/drawing/2015/06/chart">
              <c:ext xmlns:c16="http://schemas.microsoft.com/office/drawing/2014/chart" uri="{C3380CC4-5D6E-409C-BE32-E72D297353CC}">
                <c16:uniqueId val="{0000000D-7956-43C5-8AE8-9775B700FDF3}"/>
              </c:ext>
            </c:extLst>
          </c:dPt>
          <c:dPt>
            <c:idx val="9"/>
            <c:invertIfNegative val="0"/>
            <c:bubble3D val="0"/>
            <c:spPr>
              <a:solidFill>
                <a:srgbClr val="83277A"/>
              </a:solidFill>
              <a:ln w="25400">
                <a:noFill/>
              </a:ln>
            </c:spPr>
            <c:extLst xmlns:c16r2="http://schemas.microsoft.com/office/drawing/2015/06/chart">
              <c:ext xmlns:c16="http://schemas.microsoft.com/office/drawing/2014/chart" uri="{C3380CC4-5D6E-409C-BE32-E72D297353CC}">
                <c16:uniqueId val="{0000000F-7956-43C5-8AE8-9775B700FDF3}"/>
              </c:ext>
            </c:extLst>
          </c:dPt>
          <c:dPt>
            <c:idx val="10"/>
            <c:invertIfNegative val="0"/>
            <c:bubble3D val="0"/>
            <c:spPr>
              <a:solidFill>
                <a:srgbClr val="83277A"/>
              </a:solidFill>
              <a:ln w="25400">
                <a:noFill/>
              </a:ln>
            </c:spPr>
            <c:extLst xmlns:c16r2="http://schemas.microsoft.com/office/drawing/2015/06/chart">
              <c:ext xmlns:c16="http://schemas.microsoft.com/office/drawing/2014/chart" uri="{C3380CC4-5D6E-409C-BE32-E72D297353CC}">
                <c16:uniqueId val="{00000011-7956-43C5-8AE8-9775B700FDF3}"/>
              </c:ext>
            </c:extLst>
          </c:dPt>
          <c:dPt>
            <c:idx val="11"/>
            <c:invertIfNegative val="0"/>
            <c:bubble3D val="0"/>
            <c:spPr>
              <a:solidFill>
                <a:schemeClr val="accent4">
                  <a:lumMod val="40000"/>
                  <a:lumOff val="60000"/>
                </a:schemeClr>
              </a:solidFill>
              <a:ln w="25400">
                <a:noFill/>
              </a:ln>
            </c:spPr>
            <c:extLst xmlns:c16r2="http://schemas.microsoft.com/office/drawing/2015/06/chart">
              <c:ext xmlns:c16="http://schemas.microsoft.com/office/drawing/2014/chart" uri="{C3380CC4-5D6E-409C-BE32-E72D297353CC}">
                <c16:uniqueId val="{00000013-7956-43C5-8AE8-9775B700FDF3}"/>
              </c:ext>
            </c:extLst>
          </c:dPt>
          <c:dPt>
            <c:idx val="12"/>
            <c:invertIfNegative val="0"/>
            <c:bubble3D val="0"/>
            <c:spPr>
              <a:solidFill>
                <a:schemeClr val="accent4">
                  <a:lumMod val="75000"/>
                </a:schemeClr>
              </a:solidFill>
              <a:ln w="25400">
                <a:noFill/>
              </a:ln>
            </c:spPr>
            <c:extLst xmlns:c16r2="http://schemas.microsoft.com/office/drawing/2015/06/chart">
              <c:ext xmlns:c16="http://schemas.microsoft.com/office/drawing/2014/chart" uri="{C3380CC4-5D6E-409C-BE32-E72D297353CC}">
                <c16:uniqueId val="{00000015-7956-43C5-8AE8-9775B700FDF3}"/>
              </c:ext>
            </c:extLst>
          </c:dPt>
          <c:dPt>
            <c:idx val="13"/>
            <c:invertIfNegative val="0"/>
            <c:bubble3D val="0"/>
            <c:spPr>
              <a:solidFill>
                <a:srgbClr val="83277A"/>
              </a:solidFill>
              <a:ln w="25400">
                <a:noFill/>
              </a:ln>
            </c:spPr>
            <c:extLst xmlns:c16r2="http://schemas.microsoft.com/office/drawing/2015/06/chart">
              <c:ext xmlns:c16="http://schemas.microsoft.com/office/drawing/2014/chart" uri="{C3380CC4-5D6E-409C-BE32-E72D297353CC}">
                <c16:uniqueId val="{00000017-7956-43C5-8AE8-9775B700FDF3}"/>
              </c:ext>
            </c:extLst>
          </c:dPt>
          <c:dPt>
            <c:idx val="15"/>
            <c:invertIfNegative val="0"/>
            <c:bubble3D val="0"/>
            <c:spPr>
              <a:solidFill>
                <a:schemeClr val="tx2">
                  <a:lumMod val="75000"/>
                </a:schemeClr>
              </a:solidFill>
              <a:ln w="25400">
                <a:noFill/>
              </a:ln>
            </c:spPr>
            <c:extLst xmlns:c16r2="http://schemas.microsoft.com/office/drawing/2015/06/chart">
              <c:ext xmlns:c16="http://schemas.microsoft.com/office/drawing/2014/chart" uri="{C3380CC4-5D6E-409C-BE32-E72D297353CC}">
                <c16:uniqueId val="{00000019-7956-43C5-8AE8-9775B700FDF3}"/>
              </c:ext>
            </c:extLst>
          </c:dPt>
          <c:dPt>
            <c:idx val="16"/>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B-7956-43C5-8AE8-9775B700FDF3}"/>
              </c:ext>
            </c:extLst>
          </c:dPt>
          <c:dPt>
            <c:idx val="17"/>
            <c:invertIfNegative val="0"/>
            <c:bubble3D val="0"/>
            <c:spPr>
              <a:solidFill>
                <a:srgbClr val="23D1A0"/>
              </a:solidFill>
              <a:ln w="25400">
                <a:noFill/>
              </a:ln>
            </c:spPr>
            <c:extLst xmlns:c16r2="http://schemas.microsoft.com/office/drawing/2015/06/chart">
              <c:ext xmlns:c16="http://schemas.microsoft.com/office/drawing/2014/chart" uri="{C3380CC4-5D6E-409C-BE32-E72D297353CC}">
                <c16:uniqueId val="{0000001D-7956-43C5-8AE8-9775B700FDF3}"/>
              </c:ext>
            </c:extLst>
          </c:dPt>
          <c:dPt>
            <c:idx val="18"/>
            <c:invertIfNegative val="0"/>
            <c:bubble3D val="0"/>
            <c:spPr>
              <a:solidFill>
                <a:schemeClr val="tx2">
                  <a:lumMod val="40000"/>
                  <a:lumOff val="60000"/>
                </a:schemeClr>
              </a:solidFill>
              <a:ln w="25400">
                <a:noFill/>
              </a:ln>
            </c:spPr>
            <c:extLst xmlns:c16r2="http://schemas.microsoft.com/office/drawing/2015/06/chart">
              <c:ext xmlns:c16="http://schemas.microsoft.com/office/drawing/2014/chart" uri="{C3380CC4-5D6E-409C-BE32-E72D297353CC}">
                <c16:uniqueId val="{0000001F-7956-43C5-8AE8-9775B700FDF3}"/>
              </c:ext>
            </c:extLst>
          </c:dPt>
          <c:dPt>
            <c:idx val="20"/>
            <c:invertIfNegative val="0"/>
            <c:bubble3D val="0"/>
            <c:spPr>
              <a:solidFill>
                <a:schemeClr val="accent1">
                  <a:lumMod val="60000"/>
                  <a:lumOff val="40000"/>
                </a:schemeClr>
              </a:solidFill>
              <a:ln w="25400">
                <a:noFill/>
              </a:ln>
            </c:spPr>
            <c:extLst xmlns:c16r2="http://schemas.microsoft.com/office/drawing/2015/06/chart">
              <c:ext xmlns:c16="http://schemas.microsoft.com/office/drawing/2014/chart" uri="{C3380CC4-5D6E-409C-BE32-E72D297353CC}">
                <c16:uniqueId val="{00000021-7956-43C5-8AE8-9775B700FDF3}"/>
              </c:ext>
            </c:extLst>
          </c:dPt>
          <c:dPt>
            <c:idx val="21"/>
            <c:invertIfNegative val="0"/>
            <c:bubble3D val="0"/>
            <c:spPr>
              <a:solidFill>
                <a:schemeClr val="accent1">
                  <a:lumMod val="60000"/>
                  <a:lumOff val="40000"/>
                </a:schemeClr>
              </a:solidFill>
              <a:ln w="25400">
                <a:noFill/>
              </a:ln>
            </c:spPr>
            <c:extLst xmlns:c16r2="http://schemas.microsoft.com/office/drawing/2015/06/chart">
              <c:ext xmlns:c16="http://schemas.microsoft.com/office/drawing/2014/chart" uri="{C3380CC4-5D6E-409C-BE32-E72D297353CC}">
                <c16:uniqueId val="{00000023-7956-43C5-8AE8-9775B700FDF3}"/>
              </c:ext>
            </c:extLst>
          </c:dPt>
          <c:dPt>
            <c:idx val="23"/>
            <c:invertIfNegative val="0"/>
            <c:bubble3D val="0"/>
            <c:spPr>
              <a:solidFill>
                <a:schemeClr val="accent1"/>
              </a:solidFill>
              <a:ln w="25400">
                <a:noFill/>
              </a:ln>
            </c:spPr>
            <c:extLst xmlns:c16r2="http://schemas.microsoft.com/office/drawing/2015/06/chart">
              <c:ext xmlns:c16="http://schemas.microsoft.com/office/drawing/2014/chart" uri="{C3380CC4-5D6E-409C-BE32-E72D297353CC}">
                <c16:uniqueId val="{00000025-7956-43C5-8AE8-9775B700FDF3}"/>
              </c:ext>
            </c:extLst>
          </c:dPt>
          <c:dPt>
            <c:idx val="24"/>
            <c:invertIfNegative val="0"/>
            <c:bubble3D val="0"/>
            <c:spPr>
              <a:solidFill>
                <a:schemeClr val="accent1"/>
              </a:solidFill>
              <a:ln w="25400">
                <a:noFill/>
              </a:ln>
            </c:spPr>
            <c:extLst xmlns:c16r2="http://schemas.microsoft.com/office/drawing/2015/06/chart">
              <c:ext xmlns:c16="http://schemas.microsoft.com/office/drawing/2014/chart" uri="{C3380CC4-5D6E-409C-BE32-E72D297353CC}">
                <c16:uniqueId val="{00000027-7956-43C5-8AE8-9775B700FDF3}"/>
              </c:ext>
            </c:extLst>
          </c:dPt>
          <c:dPt>
            <c:idx val="25"/>
            <c:invertIfNegative val="0"/>
            <c:bubble3D val="0"/>
            <c:spPr>
              <a:solidFill>
                <a:schemeClr val="accent1">
                  <a:lumMod val="75000"/>
                </a:schemeClr>
              </a:solidFill>
              <a:ln w="25400">
                <a:solidFill>
                  <a:schemeClr val="bg1"/>
                </a:solidFill>
              </a:ln>
            </c:spPr>
            <c:extLst xmlns:c16r2="http://schemas.microsoft.com/office/drawing/2015/06/chart">
              <c:ext xmlns:c16="http://schemas.microsoft.com/office/drawing/2014/chart" uri="{C3380CC4-5D6E-409C-BE32-E72D297353CC}">
                <c16:uniqueId val="{00000029-7956-43C5-8AE8-9775B700FDF3}"/>
              </c:ext>
            </c:extLst>
          </c:dPt>
          <c:dPt>
            <c:idx val="26"/>
            <c:invertIfNegative val="0"/>
            <c:bubble3D val="0"/>
            <c:spPr>
              <a:solidFill>
                <a:schemeClr val="accent1">
                  <a:lumMod val="75000"/>
                </a:schemeClr>
              </a:solidFill>
              <a:ln w="25400">
                <a:noFill/>
              </a:ln>
            </c:spPr>
            <c:extLst xmlns:c16r2="http://schemas.microsoft.com/office/drawing/2015/06/chart">
              <c:ext xmlns:c16="http://schemas.microsoft.com/office/drawing/2014/chart" uri="{C3380CC4-5D6E-409C-BE32-E72D297353CC}">
                <c16:uniqueId val="{0000002B-7956-43C5-8AE8-9775B700FDF3}"/>
              </c:ext>
            </c:extLst>
          </c:dPt>
          <c:dPt>
            <c:idx val="27"/>
            <c:invertIfNegative val="0"/>
            <c:bubble3D val="0"/>
            <c:spPr>
              <a:solidFill>
                <a:schemeClr val="accent1">
                  <a:lumMod val="50000"/>
                </a:schemeClr>
              </a:solidFill>
              <a:ln w="25400">
                <a:noFill/>
              </a:ln>
            </c:spPr>
            <c:extLst xmlns:c16r2="http://schemas.microsoft.com/office/drawing/2015/06/chart">
              <c:ext xmlns:c16="http://schemas.microsoft.com/office/drawing/2014/chart" uri="{C3380CC4-5D6E-409C-BE32-E72D297353CC}">
                <c16:uniqueId val="{0000002D-7956-43C5-8AE8-9775B700FDF3}"/>
              </c:ext>
            </c:extLst>
          </c:dPt>
          <c:dPt>
            <c:idx val="29"/>
            <c:invertIfNegative val="0"/>
            <c:bubble3D val="0"/>
            <c:spPr>
              <a:pattFill prst="dkUpDiag">
                <a:fgClr>
                  <a:schemeClr val="tx1"/>
                </a:fgClr>
                <a:bgClr>
                  <a:schemeClr val="bg1"/>
                </a:bgClr>
              </a:pattFill>
              <a:ln w="25400">
                <a:noFill/>
              </a:ln>
            </c:spPr>
            <c:extLst xmlns:c16r2="http://schemas.microsoft.com/office/drawing/2015/06/chart">
              <c:ext xmlns:c16="http://schemas.microsoft.com/office/drawing/2014/chart" uri="{C3380CC4-5D6E-409C-BE32-E72D297353CC}">
                <c16:uniqueId val="{0000002F-7956-43C5-8AE8-9775B700FDF3}"/>
              </c:ext>
            </c:extLst>
          </c:dPt>
          <c:dLbls>
            <c:spPr>
              <a:noFill/>
              <a:ln w="25400">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'Q41A_Confiance Président'!$N$159:$N$188</c:f>
              <c:strCache>
                <c:ptCount val="30"/>
                <c:pt idx="0">
                  <c:v>Urbain</c:v>
                </c:pt>
                <c:pt idx="1">
                  <c:v>Rural</c:v>
                </c:pt>
                <c:pt idx="3">
                  <c:v>Pas d'instruction formelle</c:v>
                </c:pt>
                <c:pt idx="4">
                  <c:v>Primaire</c:v>
                </c:pt>
                <c:pt idx="5">
                  <c:v>Secondaire</c:v>
                </c:pt>
                <c:pt idx="6">
                  <c:v>Post-secondaire</c:v>
                </c:pt>
                <c:pt idx="8">
                  <c:v>18-25 ans</c:v>
                </c:pt>
                <c:pt idx="9">
                  <c:v>26-35 ans</c:v>
                </c:pt>
                <c:pt idx="10">
                  <c:v>36-45 ans</c:v>
                </c:pt>
                <c:pt idx="11">
                  <c:v>46-55 ans</c:v>
                </c:pt>
                <c:pt idx="12">
                  <c:v>56-65 ans</c:v>
                </c:pt>
                <c:pt idx="13">
                  <c:v>66 ans ou plus</c:v>
                </c:pt>
                <c:pt idx="15">
                  <c:v>Mieux nantis</c:v>
                </c:pt>
                <c:pt idx="16">
                  <c:v>Pauvres occasionnels</c:v>
                </c:pt>
                <c:pt idx="17">
                  <c:v>Pauvres </c:v>
                </c:pt>
                <c:pt idx="18">
                  <c:v>Très pauvres</c:v>
                </c:pt>
                <c:pt idx="20">
                  <c:v>Labé</c:v>
                </c:pt>
                <c:pt idx="21">
                  <c:v>Boké</c:v>
                </c:pt>
                <c:pt idx="22">
                  <c:v>Kindia</c:v>
                </c:pt>
                <c:pt idx="23">
                  <c:v>Mamou</c:v>
                </c:pt>
                <c:pt idx="24">
                  <c:v>Conakry</c:v>
                </c:pt>
                <c:pt idx="25">
                  <c:v>N'Zérékoré</c:v>
                </c:pt>
                <c:pt idx="26">
                  <c:v>Faranah</c:v>
                </c:pt>
                <c:pt idx="27">
                  <c:v>Kankan</c:v>
                </c:pt>
                <c:pt idx="29">
                  <c:v>Guinée</c:v>
                </c:pt>
              </c:strCache>
            </c:strRef>
          </c:cat>
          <c:val>
            <c:numRef>
              <c:f>'Q41A_Confiance Président'!$O$159:$O$188</c:f>
              <c:numCache>
                <c:formatCode>0%</c:formatCode>
                <c:ptCount val="30"/>
                <c:pt idx="0">
                  <c:v>0.44</c:v>
                </c:pt>
                <c:pt idx="1">
                  <c:v>0.53</c:v>
                </c:pt>
                <c:pt idx="3">
                  <c:v>0.56000000000000005</c:v>
                </c:pt>
                <c:pt idx="4">
                  <c:v>0.43</c:v>
                </c:pt>
                <c:pt idx="5">
                  <c:v>0.41</c:v>
                </c:pt>
                <c:pt idx="6">
                  <c:v>0.46</c:v>
                </c:pt>
                <c:pt idx="8">
                  <c:v>0.48</c:v>
                </c:pt>
                <c:pt idx="9">
                  <c:v>0.5</c:v>
                </c:pt>
                <c:pt idx="10">
                  <c:v>0.52</c:v>
                </c:pt>
                <c:pt idx="11">
                  <c:v>0.43</c:v>
                </c:pt>
                <c:pt idx="12">
                  <c:v>0.59</c:v>
                </c:pt>
                <c:pt idx="13">
                  <c:v>0.48</c:v>
                </c:pt>
                <c:pt idx="15">
                  <c:v>0.87</c:v>
                </c:pt>
                <c:pt idx="16">
                  <c:v>0.7</c:v>
                </c:pt>
                <c:pt idx="17">
                  <c:v>0.53</c:v>
                </c:pt>
                <c:pt idx="18">
                  <c:v>0.39</c:v>
                </c:pt>
                <c:pt idx="20">
                  <c:v>0.22</c:v>
                </c:pt>
                <c:pt idx="21">
                  <c:v>0.23</c:v>
                </c:pt>
                <c:pt idx="22">
                  <c:v>0.28999999999999998</c:v>
                </c:pt>
                <c:pt idx="23">
                  <c:v>0.35</c:v>
                </c:pt>
                <c:pt idx="24">
                  <c:v>0.38</c:v>
                </c:pt>
                <c:pt idx="25">
                  <c:v>0.6</c:v>
                </c:pt>
                <c:pt idx="26">
                  <c:v>0.74</c:v>
                </c:pt>
                <c:pt idx="27">
                  <c:v>0.89</c:v>
                </c:pt>
                <c:pt idx="29">
                  <c:v>0.5</c:v>
                </c:pt>
              </c:numCache>
            </c:numRef>
          </c:val>
          <c:extLst xmlns:c16r2="http://schemas.microsoft.com/office/drawing/2015/06/chart">
            <c:ext xmlns:c16="http://schemas.microsoft.com/office/drawing/2014/chart" uri="{C3380CC4-5D6E-409C-BE32-E72D297353CC}">
              <c16:uniqueId val="{00000030-7956-43C5-8AE8-9775B700FDF3}"/>
            </c:ext>
          </c:extLst>
        </c:ser>
        <c:dLbls>
          <c:showLegendKey val="0"/>
          <c:showVal val="0"/>
          <c:showCatName val="0"/>
          <c:showSerName val="0"/>
          <c:showPercent val="0"/>
          <c:showBubbleSize val="0"/>
        </c:dLbls>
        <c:gapWidth val="60"/>
        <c:axId val="280496768"/>
        <c:axId val="280502656"/>
      </c:barChart>
      <c:catAx>
        <c:axId val="280496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fr-FR"/>
          </a:p>
        </c:txPr>
        <c:crossAx val="280502656"/>
        <c:crosses val="autoZero"/>
        <c:auto val="1"/>
        <c:lblAlgn val="ctr"/>
        <c:lblOffset val="100"/>
        <c:noMultiLvlLbl val="0"/>
      </c:catAx>
      <c:valAx>
        <c:axId val="280502656"/>
        <c:scaling>
          <c:orientation val="minMax"/>
        </c:scaling>
        <c:delete val="0"/>
        <c:axPos val="b"/>
        <c:numFmt formatCode="0%" sourceLinked="1"/>
        <c:majorTickMark val="none"/>
        <c:minorTickMark val="none"/>
        <c:tickLblPos val="nextTo"/>
        <c:spPr>
          <a:ln w="9525">
            <a:noFill/>
          </a:ln>
        </c:spPr>
        <c:txPr>
          <a:bodyPr rot="0" vert="horz"/>
          <a:lstStyle/>
          <a:p>
            <a:pPr>
              <a:defRPr/>
            </a:pPr>
            <a:endParaRPr lang="fr-FR"/>
          </a:p>
        </c:txPr>
        <c:crossAx val="280496768"/>
        <c:crosses val="autoZero"/>
        <c:crossBetween val="between"/>
        <c:majorUnit val="0.2"/>
      </c:valAx>
      <c:spPr>
        <a:noFill/>
        <a:ln w="25400">
          <a:noFill/>
        </a:ln>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b="0" i="0" u="none" strike="noStrike" baseline="0">
          <a:solidFill>
            <a:sysClr val="windowText" lastClr="000000"/>
          </a:solidFill>
          <a:latin typeface="Century Gothic"/>
          <a:ea typeface="Century Gothic"/>
          <a:cs typeface="Century Gothic"/>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EA32-0472-4F7B-A106-DF6AC996DC52}" type="datetimeFigureOut">
              <a:rPr lang="en-US" smtClean="0"/>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F956A-8303-4968-BA65-E08AFF42E8A0}" type="slidenum">
              <a:rPr lang="en-US" smtClean="0"/>
              <a:t>‹N°›</a:t>
            </a:fld>
            <a:endParaRPr lang="en-US"/>
          </a:p>
        </p:txBody>
      </p:sp>
    </p:spTree>
    <p:extLst>
      <p:ext uri="{BB962C8B-B14F-4D97-AF65-F5344CB8AC3E}">
        <p14:creationId xmlns:p14="http://schemas.microsoft.com/office/powerpoint/2010/main" val="39711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a:t>
            </a:fld>
            <a:endParaRPr lang="en-US"/>
          </a:p>
        </p:txBody>
      </p:sp>
    </p:spTree>
    <p:extLst>
      <p:ext uri="{BB962C8B-B14F-4D97-AF65-F5344CB8AC3E}">
        <p14:creationId xmlns:p14="http://schemas.microsoft.com/office/powerpoint/2010/main" val="266776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71326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4660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51773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13154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4161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82451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18</a:t>
            </a:fld>
            <a:endParaRPr lang="en-US"/>
          </a:p>
        </p:txBody>
      </p:sp>
    </p:spTree>
    <p:extLst>
      <p:ext uri="{BB962C8B-B14F-4D97-AF65-F5344CB8AC3E}">
        <p14:creationId xmlns:p14="http://schemas.microsoft.com/office/powerpoint/2010/main" val="310778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19</a:t>
            </a:fld>
            <a:endParaRPr lang="en-US"/>
          </a:p>
        </p:txBody>
      </p:sp>
    </p:spTree>
    <p:extLst>
      <p:ext uri="{BB962C8B-B14F-4D97-AF65-F5344CB8AC3E}">
        <p14:creationId xmlns:p14="http://schemas.microsoft.com/office/powerpoint/2010/main" val="336830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20</a:t>
            </a:fld>
            <a:endParaRPr lang="en-US"/>
          </a:p>
        </p:txBody>
      </p:sp>
    </p:spTree>
    <p:extLst>
      <p:ext uri="{BB962C8B-B14F-4D97-AF65-F5344CB8AC3E}">
        <p14:creationId xmlns:p14="http://schemas.microsoft.com/office/powerpoint/2010/main" val="3282684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21</a:t>
            </a:fld>
            <a:endParaRPr lang="en-US"/>
          </a:p>
        </p:txBody>
      </p:sp>
    </p:spTree>
    <p:extLst>
      <p:ext uri="{BB962C8B-B14F-4D97-AF65-F5344CB8AC3E}">
        <p14:creationId xmlns:p14="http://schemas.microsoft.com/office/powerpoint/2010/main" val="223582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3</a:t>
            </a:fld>
            <a:endParaRPr lang="en-US"/>
          </a:p>
        </p:txBody>
      </p:sp>
    </p:spTree>
    <p:extLst>
      <p:ext uri="{BB962C8B-B14F-4D97-AF65-F5344CB8AC3E}">
        <p14:creationId xmlns:p14="http://schemas.microsoft.com/office/powerpoint/2010/main" val="269876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22</a:t>
            </a:fld>
            <a:endParaRPr lang="en-US"/>
          </a:p>
        </p:txBody>
      </p:sp>
    </p:spTree>
    <p:extLst>
      <p:ext uri="{BB962C8B-B14F-4D97-AF65-F5344CB8AC3E}">
        <p14:creationId xmlns:p14="http://schemas.microsoft.com/office/powerpoint/2010/main" val="149018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23</a:t>
            </a:fld>
            <a:endParaRPr lang="en-US"/>
          </a:p>
        </p:txBody>
      </p:sp>
    </p:spTree>
    <p:extLst>
      <p:ext uri="{BB962C8B-B14F-4D97-AF65-F5344CB8AC3E}">
        <p14:creationId xmlns:p14="http://schemas.microsoft.com/office/powerpoint/2010/main" val="243041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24</a:t>
            </a:fld>
            <a:endParaRPr lang="en-US"/>
          </a:p>
        </p:txBody>
      </p:sp>
    </p:spTree>
    <p:extLst>
      <p:ext uri="{BB962C8B-B14F-4D97-AF65-F5344CB8AC3E}">
        <p14:creationId xmlns:p14="http://schemas.microsoft.com/office/powerpoint/2010/main" val="2252711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25</a:t>
            </a:fld>
            <a:endParaRPr lang="en-US"/>
          </a:p>
        </p:txBody>
      </p:sp>
    </p:spTree>
    <p:extLst>
      <p:ext uri="{BB962C8B-B14F-4D97-AF65-F5344CB8AC3E}">
        <p14:creationId xmlns:p14="http://schemas.microsoft.com/office/powerpoint/2010/main" val="15427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26</a:t>
            </a:fld>
            <a:endParaRPr lang="en-US"/>
          </a:p>
        </p:txBody>
      </p:sp>
    </p:spTree>
    <p:extLst>
      <p:ext uri="{BB962C8B-B14F-4D97-AF65-F5344CB8AC3E}">
        <p14:creationId xmlns:p14="http://schemas.microsoft.com/office/powerpoint/2010/main" val="410157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27</a:t>
            </a:fld>
            <a:endParaRPr lang="en-US"/>
          </a:p>
        </p:txBody>
      </p:sp>
    </p:spTree>
    <p:extLst>
      <p:ext uri="{BB962C8B-B14F-4D97-AF65-F5344CB8AC3E}">
        <p14:creationId xmlns:p14="http://schemas.microsoft.com/office/powerpoint/2010/main" val="1454194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28</a:t>
            </a:fld>
            <a:endParaRPr lang="en-US"/>
          </a:p>
        </p:txBody>
      </p:sp>
    </p:spTree>
    <p:extLst>
      <p:ext uri="{BB962C8B-B14F-4D97-AF65-F5344CB8AC3E}">
        <p14:creationId xmlns:p14="http://schemas.microsoft.com/office/powerpoint/2010/main" val="395980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29</a:t>
            </a:fld>
            <a:endParaRPr lang="en-US"/>
          </a:p>
        </p:txBody>
      </p:sp>
    </p:spTree>
    <p:extLst>
      <p:ext uri="{BB962C8B-B14F-4D97-AF65-F5344CB8AC3E}">
        <p14:creationId xmlns:p14="http://schemas.microsoft.com/office/powerpoint/2010/main" val="4055290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30</a:t>
            </a:fld>
            <a:endParaRPr lang="en-US"/>
          </a:p>
        </p:txBody>
      </p:sp>
    </p:spTree>
    <p:extLst>
      <p:ext uri="{BB962C8B-B14F-4D97-AF65-F5344CB8AC3E}">
        <p14:creationId xmlns:p14="http://schemas.microsoft.com/office/powerpoint/2010/main" val="3018751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31</a:t>
            </a:fld>
            <a:endParaRPr lang="en-US"/>
          </a:p>
        </p:txBody>
      </p:sp>
    </p:spTree>
    <p:extLst>
      <p:ext uri="{BB962C8B-B14F-4D97-AF65-F5344CB8AC3E}">
        <p14:creationId xmlns:p14="http://schemas.microsoft.com/office/powerpoint/2010/main" val="118742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Notez que le contexte général et la section sur la méthodologie ont été simplifiés pour donner juste ce que la plupart de l’audience veut savoir.</a:t>
            </a:r>
          </a:p>
          <a:p>
            <a:r>
              <a:rPr lang="fr-FR" dirty="0"/>
              <a:t>Du moins, ayez à votre disposition des informations additionnelles sur le contexte et la méthodologie pour répondre à d’éventuelles questions.</a:t>
            </a:r>
          </a:p>
        </p:txBody>
      </p:sp>
      <p:sp>
        <p:nvSpPr>
          <p:cNvPr id="4" name="Slide Number Placeholder 3"/>
          <p:cNvSpPr>
            <a:spLocks noGrp="1"/>
          </p:cNvSpPr>
          <p:nvPr>
            <p:ph type="sldNum" sz="quarter" idx="10"/>
          </p:nvPr>
        </p:nvSpPr>
        <p:spPr/>
        <p:txBody>
          <a:bodyPr/>
          <a:lstStyle/>
          <a:p>
            <a:fld id="{DA6F956A-8303-4968-BA65-E08AFF42E8A0}" type="slidenum">
              <a:rPr lang="en-US" smtClean="0"/>
              <a:t>5</a:t>
            </a:fld>
            <a:endParaRPr lang="en-US"/>
          </a:p>
        </p:txBody>
      </p:sp>
    </p:spTree>
    <p:extLst>
      <p:ext uri="{BB962C8B-B14F-4D97-AF65-F5344CB8AC3E}">
        <p14:creationId xmlns:p14="http://schemas.microsoft.com/office/powerpoint/2010/main" val="2170369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32</a:t>
            </a:fld>
            <a:endParaRPr lang="en-US"/>
          </a:p>
        </p:txBody>
      </p:sp>
    </p:spTree>
    <p:extLst>
      <p:ext uri="{BB962C8B-B14F-4D97-AF65-F5344CB8AC3E}">
        <p14:creationId xmlns:p14="http://schemas.microsoft.com/office/powerpoint/2010/main" val="1599245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certains types de graphiques que vous pouvez utiliser dans votre présentation. Les types des données a présenter ainsi que le contenue de votre message peuvent déterminer le nombre des diapositives a présenter dans chaque section. Veuillez présenter au maximum 6 diapositives dans chaque section.</a:t>
            </a:r>
          </a:p>
          <a:p>
            <a:r>
              <a:rPr lang="fr-FR" dirty="0"/>
              <a:t>Veuillez utiliser le </a:t>
            </a:r>
            <a:r>
              <a:rPr lang="fr-FR" dirty="0" err="1"/>
              <a:t>template</a:t>
            </a:r>
            <a:r>
              <a:rPr lang="fr-FR" dirty="0"/>
              <a:t> du fichier Excel pour créer les graphiques, ensuite les copier/coller dans votre présentation.</a:t>
            </a:r>
          </a:p>
          <a:p>
            <a:r>
              <a:rPr lang="fr-FR" dirty="0"/>
              <a:t>Le texte exacte de la question doit être inclus. Il peut faire partie du titre de la diapositive ou peut être inclus dans la zone de texte au bas de la diapositive graphique.</a:t>
            </a:r>
          </a:p>
        </p:txBody>
      </p:sp>
      <p:sp>
        <p:nvSpPr>
          <p:cNvPr id="4" name="Slide Number Placeholder 3"/>
          <p:cNvSpPr>
            <a:spLocks noGrp="1"/>
          </p:cNvSpPr>
          <p:nvPr>
            <p:ph type="sldNum" sz="quarter" idx="10"/>
          </p:nvPr>
        </p:nvSpPr>
        <p:spPr/>
        <p:txBody>
          <a:bodyPr/>
          <a:lstStyle/>
          <a:p>
            <a:fld id="{DA6F956A-8303-4968-BA65-E08AFF42E8A0}" type="slidenum">
              <a:rPr lang="en-US" smtClean="0"/>
              <a:t>33</a:t>
            </a:fld>
            <a:endParaRPr lang="en-US"/>
          </a:p>
        </p:txBody>
      </p:sp>
    </p:spTree>
    <p:extLst>
      <p:ext uri="{BB962C8B-B14F-4D97-AF65-F5344CB8AC3E}">
        <p14:creationId xmlns:p14="http://schemas.microsoft.com/office/powerpoint/2010/main" val="1689844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06034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35</a:t>
            </a:fld>
            <a:endParaRPr lang="en-US"/>
          </a:p>
        </p:txBody>
      </p:sp>
    </p:spTree>
    <p:extLst>
      <p:ext uri="{BB962C8B-B14F-4D97-AF65-F5344CB8AC3E}">
        <p14:creationId xmlns:p14="http://schemas.microsoft.com/office/powerpoint/2010/main" val="191771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En option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fld id="{DBA15CA8-7054-490E-A8CA-D6B97D460D97}" type="slidenum">
              <a:rPr lang="en-US" sz="1200">
                <a:solidFill>
                  <a:srgbClr val="000000"/>
                </a:solidFill>
              </a:rPr>
              <a:pPr eaLnBrk="1" hangingPunct="1"/>
              <a:t>6</a:t>
            </a:fld>
            <a:endParaRPr lang="en-US" sz="1200">
              <a:solidFill>
                <a:srgbClr val="000000"/>
              </a:solidFill>
            </a:endParaRPr>
          </a:p>
        </p:txBody>
      </p:sp>
    </p:spTree>
    <p:extLst>
      <p:ext uri="{BB962C8B-B14F-4D97-AF65-F5344CB8AC3E}">
        <p14:creationId xmlns:p14="http://schemas.microsoft.com/office/powerpoint/2010/main" val="92138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7</a:t>
            </a:fld>
            <a:endParaRPr lang="en-US"/>
          </a:p>
        </p:txBody>
      </p:sp>
    </p:spTree>
    <p:extLst>
      <p:ext uri="{BB962C8B-B14F-4D97-AF65-F5344CB8AC3E}">
        <p14:creationId xmlns:p14="http://schemas.microsoft.com/office/powerpoint/2010/main" val="290603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05663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9</a:t>
            </a:fld>
            <a:endParaRPr lang="en-US"/>
          </a:p>
        </p:txBody>
      </p:sp>
    </p:spTree>
    <p:extLst>
      <p:ext uri="{BB962C8B-B14F-4D97-AF65-F5344CB8AC3E}">
        <p14:creationId xmlns:p14="http://schemas.microsoft.com/office/powerpoint/2010/main" val="298403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549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7347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fld id="{25E8B615-3EB9-9F4D-82E4-C7661B16B1C1}" type="datetimeFigureOut">
              <a:rPr lang="en-US" smtClean="0"/>
              <a:pPr>
                <a:defRPr/>
              </a:pPr>
              <a:t>4/10/2020</a:t>
            </a:fld>
            <a:endParaRPr lang="en-US"/>
          </a:p>
        </p:txBody>
      </p:sp>
      <p:pic>
        <p:nvPicPr>
          <p:cNvPr id="14" name="Picture 13">
            <a:extLst>
              <a:ext uri="{FF2B5EF4-FFF2-40B4-BE49-F238E27FC236}">
                <a16:creationId xmlns:a16="http://schemas.microsoft.com/office/drawing/2014/main" xmlns="" id="{0E669F4B-E2AC-4976-B0F6-F021CD88F9A7}"/>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080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2"/>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22227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13" name="Picture 12">
            <a:extLst>
              <a:ext uri="{FF2B5EF4-FFF2-40B4-BE49-F238E27FC236}">
                <a16:creationId xmlns:a16="http://schemas.microsoft.com/office/drawing/2014/main" xmlns="" id="{3823EA95-B0E3-457C-A97B-6F1CD54B3C09}"/>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13507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9" name="Picture 8">
            <a:extLst>
              <a:ext uri="{FF2B5EF4-FFF2-40B4-BE49-F238E27FC236}">
                <a16:creationId xmlns:a16="http://schemas.microsoft.com/office/drawing/2014/main" xmlns="" id="{32734FA2-D9EE-4102-A267-27134BCC4F6D}"/>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72282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8CB343DC-A390-4C92-AFCD-59B5F0E329D5}"/>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0634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008FECE8-081E-4457-986B-46C6924EE736}"/>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3680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10" name="Picture 9">
            <a:extLst>
              <a:ext uri="{FF2B5EF4-FFF2-40B4-BE49-F238E27FC236}">
                <a16:creationId xmlns:a16="http://schemas.microsoft.com/office/drawing/2014/main" xmlns="" id="{9DA3DC61-0047-46B3-A7F6-C2D40EAD358B}"/>
              </a:ext>
            </a:extLst>
          </p:cNvPr>
          <p:cNvPicPr>
            <a:picLocks noChangeAspect="1"/>
          </p:cNvPicPr>
          <p:nvPr userDrawn="1"/>
        </p:nvPicPr>
        <p:blipFill>
          <a:blip r:embed="rId4"/>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8216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9DE122AD-D53D-467E-9BA8-0BBBF91AE165}"/>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37404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fld id="{25E8B615-3EB9-9F4D-82E4-C7661B16B1C1}" type="datetimeFigureOut">
              <a:rPr lang="en-US" smtClean="0"/>
              <a:pPr>
                <a:defRPr/>
              </a:pPr>
              <a:t>4/10/2020</a:t>
            </a:fld>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24" name="Picture 23">
            <a:extLst>
              <a:ext uri="{FF2B5EF4-FFF2-40B4-BE49-F238E27FC236}">
                <a16:creationId xmlns:a16="http://schemas.microsoft.com/office/drawing/2014/main" xmlns="" id="{EB7CDAD2-8B60-4028-B1E9-1F1C300102BB}"/>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45238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B3167470-F05B-4F2E-B6E7-DF1997B54660}"/>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650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a16="http://schemas.microsoft.com/office/drawing/2014/main" xmlns="" id="{0421A70F-3082-4DC1-BC89-260B86761C94}"/>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4897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2"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FA65757C-5A7A-4DBE-B48A-B38A1D52DB12}"/>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42468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xmlns="" id="{38195C3A-6386-4622-85AF-F1FFD011AC05}"/>
              </a:ext>
            </a:extLst>
          </p:cNvPr>
          <p:cNvPicPr>
            <a:picLocks noChangeAspect="1"/>
          </p:cNvPicPr>
          <p:nvPr userDrawn="1"/>
        </p:nvPicPr>
        <p:blipFill>
          <a:blip r:embed="rId4"/>
          <a:stretch>
            <a:fillRect/>
          </a:stretch>
        </p:blipFill>
        <p:spPr>
          <a:xfrm>
            <a:off x="6655943" y="92734"/>
            <a:ext cx="2133871" cy="1385067"/>
          </a:xfrm>
          <a:prstGeom prst="rect">
            <a:avLst/>
          </a:prstGeom>
        </p:spPr>
      </p:pic>
    </p:spTree>
    <p:extLst>
      <p:ext uri="{BB962C8B-B14F-4D97-AF65-F5344CB8AC3E}">
        <p14:creationId xmlns:p14="http://schemas.microsoft.com/office/powerpoint/2010/main" val="3571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a16="http://schemas.microsoft.com/office/drawing/2014/main" xmlns="" id="{AC419585-501C-4747-9A3E-AAE8FCB0C1FE}"/>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5879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FB1B676F-7CDF-486C-A581-1F27C6145F20}"/>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924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a16="http://schemas.microsoft.com/office/drawing/2014/main" xmlns="" id="{AC2BAFC3-35D3-495A-95A3-397CB9A51BC8}"/>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3417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8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3551F8CF-89B7-477D-A1D6-D3D4AAA165F2}"/>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637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0" name="Picture 9">
            <a:extLst>
              <a:ext uri="{FF2B5EF4-FFF2-40B4-BE49-F238E27FC236}">
                <a16:creationId xmlns:a16="http://schemas.microsoft.com/office/drawing/2014/main" xmlns="" id="{677D7693-108A-4FD1-AB60-C8C123AC9F37}"/>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22353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fld id="{25E8B615-3EB9-9F4D-82E4-C7661B16B1C1}" type="datetimeFigureOut">
              <a:rPr lang="en-US" smtClean="0"/>
              <a:pPr>
                <a:defRPr/>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9745747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9" r:id="rId8"/>
    <p:sldLayoutId id="2147483780" r:id="rId9"/>
    <p:sldLayoutId id="2147483781" r:id="rId10"/>
    <p:sldLayoutId id="2147483784" r:id="rId11"/>
    <p:sldLayoutId id="2147483785" r:id="rId12"/>
    <p:sldLayoutId id="2147483786" r:id="rId13"/>
    <p:sldLayoutId id="2147483787" r:id="rId14"/>
    <p:sldLayoutId id="2147483788" r:id="rId15"/>
    <p:sldLayoutId id="2147483790" r:id="rId16"/>
    <p:sldLayoutId id="2147483795" r:id="rId17"/>
    <p:sldLayoutId id="2147483796" r:id="rId18"/>
    <p:sldLayoutId id="2147483797" r:id="rId19"/>
  </p:sldLayoutIdLst>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22" y="2119745"/>
            <a:ext cx="8623747" cy="1708589"/>
          </a:xfrm>
        </p:spPr>
        <p:txBody>
          <a:bodyPr>
            <a:normAutofit/>
          </a:bodyPr>
          <a:lstStyle/>
          <a:p>
            <a:r>
              <a:rPr lang="en-US" sz="4800" dirty="0" err="1"/>
              <a:t>Confiance</a:t>
            </a:r>
            <a:r>
              <a:rPr lang="en-US" sz="4800" dirty="0"/>
              <a:t> des </a:t>
            </a:r>
            <a:r>
              <a:rPr lang="en-US" sz="4800" dirty="0" err="1"/>
              <a:t>Guinéens</a:t>
            </a:r>
            <a:r>
              <a:rPr lang="en-US" sz="4800" dirty="0"/>
              <a:t> </a:t>
            </a:r>
            <a:r>
              <a:rPr lang="en-US" sz="4800" dirty="0" err="1"/>
              <a:t>envers</a:t>
            </a:r>
            <a:r>
              <a:rPr lang="en-US" sz="4800" dirty="0"/>
              <a:t> </a:t>
            </a:r>
            <a:r>
              <a:rPr lang="en-US" sz="4800" dirty="0" err="1"/>
              <a:t>leurs</a:t>
            </a:r>
            <a:r>
              <a:rPr lang="en-US" sz="4800" dirty="0"/>
              <a:t> institutions </a:t>
            </a:r>
          </a:p>
        </p:txBody>
      </p:sp>
      <p:sp>
        <p:nvSpPr>
          <p:cNvPr id="3" name="Subtitle 2"/>
          <p:cNvSpPr>
            <a:spLocks noGrp="1"/>
          </p:cNvSpPr>
          <p:nvPr>
            <p:ph type="subTitle" idx="1"/>
          </p:nvPr>
        </p:nvSpPr>
        <p:spPr>
          <a:xfrm>
            <a:off x="260126" y="3955082"/>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50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891"/>
            <a:ext cx="8432800" cy="418089"/>
          </a:xfrm>
          <a:ln>
            <a:noFill/>
          </a:ln>
        </p:spPr>
        <p:txBody>
          <a:bodyPr rtlCol="0">
            <a:noAutofit/>
          </a:bodyPr>
          <a:lstStyle/>
          <a:p>
            <a:pPr algn="l" fontAlgn="auto">
              <a:spcAft>
                <a:spcPts val="0"/>
              </a:spcAft>
              <a:defRPr/>
            </a:pPr>
            <a:r>
              <a:rPr lang="en-GB" sz="2800" noProof="0" dirty="0" err="1">
                <a:ea typeface="+mj-ea"/>
                <a:cs typeface="+mj-cs"/>
              </a:rPr>
              <a:t>Confiance</a:t>
            </a:r>
            <a:r>
              <a:rPr lang="en-GB" sz="2800" noProof="0" dirty="0">
                <a:ea typeface="+mj-ea"/>
                <a:cs typeface="+mj-cs"/>
              </a:rPr>
              <a:t> </a:t>
            </a:r>
            <a:r>
              <a:rPr lang="en-GB" sz="2800" noProof="0" dirty="0" err="1">
                <a:ea typeface="+mj-ea"/>
                <a:cs typeface="+mj-cs"/>
              </a:rPr>
              <a:t>envers</a:t>
            </a:r>
            <a:r>
              <a:rPr lang="en-GB" sz="2800" noProof="0" dirty="0">
                <a:ea typeface="+mj-ea"/>
                <a:cs typeface="+mj-cs"/>
              </a:rPr>
              <a:t> la CENI </a:t>
            </a:r>
            <a:r>
              <a:rPr lang="en-GB" sz="2800" b="0" noProof="0" dirty="0">
                <a:ea typeface="+mj-ea"/>
                <a:cs typeface="+mj-cs"/>
              </a:rPr>
              <a:t>|Guinée |2019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La Commission Electorale Nationale Indépendante (CENI)?  </a:t>
            </a:r>
          </a:p>
        </p:txBody>
      </p:sp>
      <p:graphicFrame>
        <p:nvGraphicFramePr>
          <p:cNvPr id="6" name="Chart 5">
            <a:extLst>
              <a:ext uri="{FF2B5EF4-FFF2-40B4-BE49-F238E27FC236}">
                <a16:creationId xmlns:a16="http://schemas.microsoft.com/office/drawing/2014/main" xmlns="" id="{BEDF51B2-B5A1-4299-A08F-EB68B23540D3}"/>
              </a:ext>
            </a:extLst>
          </p:cNvPr>
          <p:cNvGraphicFramePr>
            <a:graphicFrameLocks/>
          </p:cNvGraphicFramePr>
          <p:nvPr>
            <p:extLst>
              <p:ext uri="{D42A27DB-BD31-4B8C-83A1-F6EECF244321}">
                <p14:modId xmlns:p14="http://schemas.microsoft.com/office/powerpoint/2010/main" val="3112743529"/>
              </p:ext>
            </p:extLst>
          </p:nvPr>
        </p:nvGraphicFramePr>
        <p:xfrm>
          <a:off x="641854" y="890236"/>
          <a:ext cx="8177026" cy="4545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30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9517" cy="559767"/>
          </a:xfrm>
          <a:ln>
            <a:noFill/>
          </a:ln>
        </p:spPr>
        <p:txBody>
          <a:bodyPr rtlCol="0">
            <a:noAutofit/>
          </a:bodyPr>
          <a:lstStyle/>
          <a:p>
            <a:pPr algn="l" fontAlgn="auto">
              <a:spcAft>
                <a:spcPts val="0"/>
              </a:spcAft>
              <a:defRPr/>
            </a:pPr>
            <a:r>
              <a:rPr lang="en-GB" sz="2400" noProof="0" dirty="0">
                <a:ea typeface="+mj-ea"/>
                <a:cs typeface="+mj-cs"/>
              </a:rPr>
              <a:t>Evolution de la </a:t>
            </a:r>
            <a:r>
              <a:rPr lang="en-GB" sz="2400" dirty="0">
                <a:ea typeface="+mj-ea"/>
                <a:cs typeface="+mj-cs"/>
              </a:rPr>
              <a:t>m</a:t>
            </a:r>
            <a:r>
              <a:rPr lang="en-GB" sz="2400" noProof="0" dirty="0" err="1">
                <a:ea typeface="+mj-ea"/>
                <a:cs typeface="+mj-cs"/>
              </a:rPr>
              <a:t>éfiance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la CENI </a:t>
            </a:r>
            <a:r>
              <a:rPr lang="en-GB" sz="2400" b="0" noProof="0" dirty="0">
                <a:ea typeface="+mj-ea"/>
                <a:cs typeface="+mj-cs"/>
              </a:rPr>
              <a:t>| Guinée | 2013-2019</a:t>
            </a:r>
          </a:p>
        </p:txBody>
      </p:sp>
      <p:sp>
        <p:nvSpPr>
          <p:cNvPr id="2050" name="Text Placeholder 2"/>
          <p:cNvSpPr>
            <a:spLocks noGrp="1"/>
          </p:cNvSpPr>
          <p:nvPr>
            <p:ph type="body" sz="quarter" idx="13"/>
          </p:nvPr>
        </p:nvSpPr>
        <p:spPr>
          <a:xfrm>
            <a:off x="405512" y="5540721"/>
            <a:ext cx="8281288" cy="626359"/>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solidFill>
                  <a:srgbClr val="3C3C3C"/>
                </a:solidFill>
                <a:latin typeface="Century Gothic" charset="0"/>
                <a:ea typeface="MS PGothic" charset="0"/>
                <a:cs typeface="Century Gothic" charset="0"/>
              </a:rPr>
              <a:t>A quel point faites-vous confiance à chacune des institutions suivantes, ou n’en avez-vous pas suffisamment entendu parler pour vous prononcer: La Commission Electorale Nationale Indépendante (CENI)? </a:t>
            </a:r>
          </a:p>
        </p:txBody>
      </p:sp>
      <p:graphicFrame>
        <p:nvGraphicFramePr>
          <p:cNvPr id="5" name="Chart 4">
            <a:extLst>
              <a:ext uri="{FF2B5EF4-FFF2-40B4-BE49-F238E27FC236}">
                <a16:creationId xmlns:a16="http://schemas.microsoft.com/office/drawing/2014/main" xmlns="" id="{0D182C14-5797-41D1-8CE3-2B72D3A1E7C6}"/>
              </a:ext>
            </a:extLst>
          </p:cNvPr>
          <p:cNvGraphicFramePr>
            <a:graphicFrameLocks/>
          </p:cNvGraphicFramePr>
          <p:nvPr>
            <p:extLst>
              <p:ext uri="{D42A27DB-BD31-4B8C-83A1-F6EECF244321}">
                <p14:modId xmlns:p14="http://schemas.microsoft.com/office/powerpoint/2010/main" val="1466252504"/>
              </p:ext>
            </p:extLst>
          </p:nvPr>
        </p:nvGraphicFramePr>
        <p:xfrm>
          <a:off x="307910" y="1129004"/>
          <a:ext cx="8430578" cy="4411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77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7418" cy="559767"/>
          </a:xfrm>
          <a:ln>
            <a:noFill/>
          </a:ln>
        </p:spPr>
        <p:txBody>
          <a:bodyPr rtlCol="0">
            <a:noAutofit/>
          </a:bodyPr>
          <a:lstStyle/>
          <a:p>
            <a:pPr algn="l" fontAlgn="auto">
              <a:spcAft>
                <a:spcPts val="0"/>
              </a:spcAft>
              <a:defRPr/>
            </a:pPr>
            <a:r>
              <a:rPr lang="en-GB" sz="2400" dirty="0"/>
              <a:t>Manque de </a:t>
            </a:r>
            <a:r>
              <a:rPr lang="en-GB" sz="2400" dirty="0" err="1"/>
              <a:t>confiance</a:t>
            </a:r>
            <a:r>
              <a:rPr lang="en-GB" sz="2400" dirty="0"/>
              <a:t> </a:t>
            </a:r>
            <a:r>
              <a:rPr lang="en-GB" sz="2400" dirty="0" err="1"/>
              <a:t>envers</a:t>
            </a:r>
            <a:r>
              <a:rPr lang="en-GB" sz="2400" dirty="0"/>
              <a:t> la CENI </a:t>
            </a:r>
            <a:r>
              <a:rPr lang="en-GB" sz="2400" b="0" dirty="0"/>
              <a:t>| par </a:t>
            </a:r>
            <a:r>
              <a:rPr lang="en-GB" sz="2400" b="0" dirty="0" err="1"/>
              <a:t>groupe</a:t>
            </a:r>
            <a:r>
              <a:rPr lang="en-GB" sz="2400" b="0" dirty="0"/>
              <a:t> socio-</a:t>
            </a:r>
            <a:r>
              <a:rPr lang="en-GB" sz="2400" b="0" dirty="0" err="1"/>
              <a:t>démographique</a:t>
            </a:r>
            <a:r>
              <a:rPr lang="en-GB" sz="2400" b="0" dirty="0"/>
              <a:t> | Guinée </a:t>
            </a:r>
            <a:r>
              <a:rPr lang="en-GB" sz="2400" b="0" noProof="0" dirty="0">
                <a:ea typeface="+mj-ea"/>
                <a:cs typeface="+mj-cs"/>
              </a:rPr>
              <a:t>| 2019</a:t>
            </a:r>
          </a:p>
        </p:txBody>
      </p:sp>
      <p:sp>
        <p:nvSpPr>
          <p:cNvPr id="2050" name="Text Placeholder 2"/>
          <p:cNvSpPr>
            <a:spLocks noGrp="1"/>
          </p:cNvSpPr>
          <p:nvPr>
            <p:ph type="body" sz="quarter" idx="13"/>
          </p:nvPr>
        </p:nvSpPr>
        <p:spPr>
          <a:xfrm>
            <a:off x="405512" y="5481038"/>
            <a:ext cx="8489106" cy="725947"/>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solidFill>
                  <a:srgbClr val="3C3C3C"/>
                </a:solidFill>
                <a:latin typeface="Century Gothic" charset="0"/>
                <a:ea typeface="MS PGothic" charset="0"/>
                <a:cs typeface="Century Gothic" charset="0"/>
              </a:rPr>
              <a:t>A quel point faites-vous confiance à chacune des institutions suivantes, ou n’en avez-vous pas suffisamment entendu parler pour vous prononcer: La Commission Electorale Nationale Indépendante (CENI)? (% qui disent « pas du tout confiance »)</a:t>
            </a:r>
          </a:p>
        </p:txBody>
      </p:sp>
      <p:graphicFrame>
        <p:nvGraphicFramePr>
          <p:cNvPr id="5" name="Chart 4">
            <a:extLst>
              <a:ext uri="{FF2B5EF4-FFF2-40B4-BE49-F238E27FC236}">
                <a16:creationId xmlns:a16="http://schemas.microsoft.com/office/drawing/2014/main" xmlns="" id="{FB59D950-46F1-41FA-A6A7-902BB63335C6}"/>
              </a:ext>
            </a:extLst>
          </p:cNvPr>
          <p:cNvGraphicFramePr>
            <a:graphicFrameLocks/>
          </p:cNvGraphicFramePr>
          <p:nvPr>
            <p:extLst>
              <p:ext uri="{D42A27DB-BD31-4B8C-83A1-F6EECF244321}">
                <p14:modId xmlns:p14="http://schemas.microsoft.com/office/powerpoint/2010/main" val="2589901896"/>
              </p:ext>
            </p:extLst>
          </p:nvPr>
        </p:nvGraphicFramePr>
        <p:xfrm>
          <a:off x="762000" y="1036319"/>
          <a:ext cx="7284720" cy="4318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90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77"/>
            <a:ext cx="7847046" cy="651165"/>
          </a:xfrm>
          <a:ln>
            <a:noFill/>
          </a:ln>
        </p:spPr>
        <p:txBody>
          <a:bodyPr rtlCol="0">
            <a:noAutofit/>
          </a:bodyPr>
          <a:lstStyle/>
          <a:p>
            <a:pPr algn="l" fontAlgn="auto">
              <a:spcAft>
                <a:spcPts val="0"/>
              </a:spcAft>
              <a:defRPr/>
            </a:pPr>
            <a:r>
              <a:rPr lang="en-GB" sz="2400" dirty="0"/>
              <a:t>Manque de </a:t>
            </a:r>
            <a:r>
              <a:rPr lang="en-GB" sz="2400" dirty="0" err="1"/>
              <a:t>confiance</a:t>
            </a:r>
            <a:r>
              <a:rPr lang="en-GB" sz="2400" dirty="0"/>
              <a:t> </a:t>
            </a:r>
            <a:r>
              <a:rPr lang="en-GB" sz="2400" dirty="0" err="1"/>
              <a:t>envers</a:t>
            </a:r>
            <a:r>
              <a:rPr lang="en-GB" sz="2400" dirty="0"/>
              <a:t> la CENI </a:t>
            </a:r>
            <a:r>
              <a:rPr lang="en-GB" sz="2400" b="0" dirty="0"/>
              <a:t>| par </a:t>
            </a:r>
            <a:r>
              <a:rPr lang="en-GB" sz="2400" b="0" dirty="0" err="1"/>
              <a:t>région</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421588" y="5514735"/>
            <a:ext cx="8469517" cy="771305"/>
          </a:xfrm>
        </p:spPr>
        <p:txBody>
          <a:bodyPr/>
          <a:lstStyle/>
          <a:p>
            <a:r>
              <a:rPr lang="fr-FR" b="1" i="1" dirty="0">
                <a:latin typeface="Century Gothic" charset="0"/>
                <a:ea typeface="MS PGothic" charset="0"/>
                <a:cs typeface="Century Gothic" charset="0"/>
              </a:rPr>
              <a:t>Question posée aux répondants: </a:t>
            </a:r>
            <a:r>
              <a:rPr lang="fr-FR" i="1" dirty="0">
                <a:solidFill>
                  <a:srgbClr val="3C3C3C"/>
                </a:solidFill>
                <a:latin typeface="Century Gothic" charset="0"/>
                <a:ea typeface="MS PGothic" charset="0"/>
                <a:cs typeface="Century Gothic" charset="0"/>
              </a:rPr>
              <a:t>A quel point faites-vous confiance à chacune des institutions suivantes, ou n’en avez-vous pas suffisamment entendu parler pour vous prononcer: La Commission Electorale Nationale Indépendante (CENI)? </a:t>
            </a:r>
            <a:r>
              <a:rPr lang="fr-FR" i="1" dirty="0">
                <a:latin typeface="Century Gothic" charset="0"/>
                <a:ea typeface="MS PGothic" charset="0"/>
                <a:cs typeface="Century Gothic" charset="0"/>
              </a:rPr>
              <a:t>(% qui disent « pas du tout confiance »)</a:t>
            </a:r>
          </a:p>
        </p:txBody>
      </p:sp>
      <p:graphicFrame>
        <p:nvGraphicFramePr>
          <p:cNvPr id="5" name="Chart 4">
            <a:extLst>
              <a:ext uri="{FF2B5EF4-FFF2-40B4-BE49-F238E27FC236}">
                <a16:creationId xmlns:a16="http://schemas.microsoft.com/office/drawing/2014/main" xmlns="" id="{ED1CDA62-8CA7-456E-94E9-7A7BE63129C9}"/>
              </a:ext>
            </a:extLst>
          </p:cNvPr>
          <p:cNvGraphicFramePr>
            <a:graphicFrameLocks/>
          </p:cNvGraphicFramePr>
          <p:nvPr>
            <p:extLst>
              <p:ext uri="{D42A27DB-BD31-4B8C-83A1-F6EECF244321}">
                <p14:modId xmlns:p14="http://schemas.microsoft.com/office/powerpoint/2010/main" val="1504206603"/>
              </p:ext>
            </p:extLst>
          </p:nvPr>
        </p:nvGraphicFramePr>
        <p:xfrm>
          <a:off x="421588" y="1026366"/>
          <a:ext cx="8275371" cy="4368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60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87" y="163070"/>
            <a:ext cx="8469517" cy="817780"/>
          </a:xfrm>
          <a:ln>
            <a:noFill/>
          </a:ln>
        </p:spPr>
        <p:txBody>
          <a:bodyPr rtlCol="0">
            <a:noAutofit/>
          </a:bodyPr>
          <a:lstStyle/>
          <a:p>
            <a:pPr algn="l" fontAlgn="auto">
              <a:spcAft>
                <a:spcPts val="0"/>
              </a:spcAft>
              <a:defRPr/>
            </a:pPr>
            <a:r>
              <a:rPr lang="en-GB" sz="2400" dirty="0"/>
              <a:t>Avis sur la </a:t>
            </a:r>
            <a:r>
              <a:rPr lang="en-GB" sz="2400" dirty="0" err="1"/>
              <a:t>transparence</a:t>
            </a:r>
            <a:r>
              <a:rPr lang="en-GB" sz="2400" dirty="0"/>
              <a:t> des </a:t>
            </a:r>
            <a:r>
              <a:rPr lang="en-GB" sz="2400" dirty="0" err="1"/>
              <a:t>élections</a:t>
            </a:r>
            <a:r>
              <a:rPr lang="en-GB" sz="2400" dirty="0"/>
              <a:t> de 2015 </a:t>
            </a:r>
            <a:r>
              <a:rPr lang="en-GB" sz="2400" b="0" dirty="0"/>
              <a:t>| Guinée | 2019</a:t>
            </a:r>
            <a:endParaRPr lang="en-GB" sz="2400" b="0" noProof="0" dirty="0">
              <a:ea typeface="+mj-ea"/>
              <a:cs typeface="+mj-cs"/>
            </a:endParaRPr>
          </a:p>
        </p:txBody>
      </p:sp>
      <p:sp>
        <p:nvSpPr>
          <p:cNvPr id="2050" name="Text Placeholder 2"/>
          <p:cNvSpPr>
            <a:spLocks noGrp="1"/>
          </p:cNvSpPr>
          <p:nvPr>
            <p:ph type="body" sz="quarter" idx="13"/>
          </p:nvPr>
        </p:nvSpPr>
        <p:spPr>
          <a:xfrm>
            <a:off x="421588" y="5719665"/>
            <a:ext cx="8469517" cy="585425"/>
          </a:xfrm>
        </p:spPr>
        <p:txBody>
          <a:bodyPr/>
          <a:lstStyle/>
          <a:p>
            <a:r>
              <a:rPr lang="fr-FR" b="1" i="1" dirty="0">
                <a:latin typeface="Century Gothic" charset="0"/>
                <a:ea typeface="MS PGothic" charset="0"/>
                <a:cs typeface="Century Gothic" charset="0"/>
              </a:rPr>
              <a:t>Question posée aux répondants: </a:t>
            </a:r>
            <a:r>
              <a:rPr lang="fr-FR" i="1" dirty="0"/>
              <a:t>Globalement et selon vous, à quel point les toutes dernières élections présidentielles de 2015 étaient-elles libres et transparentes? </a:t>
            </a:r>
            <a:endParaRPr lang="fr-FR" i="1" dirty="0">
              <a:latin typeface="Century Gothic" charset="0"/>
              <a:ea typeface="MS PGothic" charset="0"/>
              <a:cs typeface="Century Gothic" charset="0"/>
            </a:endParaRPr>
          </a:p>
        </p:txBody>
      </p:sp>
      <p:graphicFrame>
        <p:nvGraphicFramePr>
          <p:cNvPr id="6" name="Chart 5">
            <a:extLst>
              <a:ext uri="{FF2B5EF4-FFF2-40B4-BE49-F238E27FC236}">
                <a16:creationId xmlns:a16="http://schemas.microsoft.com/office/drawing/2014/main" xmlns="" id="{4797D4E9-9879-460B-B2BE-1DC4C87AC719}"/>
              </a:ext>
            </a:extLst>
          </p:cNvPr>
          <p:cNvGraphicFramePr>
            <a:graphicFrameLocks/>
          </p:cNvGraphicFramePr>
          <p:nvPr>
            <p:extLst>
              <p:ext uri="{D42A27DB-BD31-4B8C-83A1-F6EECF244321}">
                <p14:modId xmlns:p14="http://schemas.microsoft.com/office/powerpoint/2010/main" val="3598104480"/>
              </p:ext>
            </p:extLst>
          </p:nvPr>
        </p:nvGraphicFramePr>
        <p:xfrm>
          <a:off x="615820" y="1231641"/>
          <a:ext cx="7949682" cy="4394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72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6" y="124691"/>
            <a:ext cx="9061350" cy="1013644"/>
          </a:xfrm>
          <a:ln>
            <a:noFill/>
          </a:ln>
        </p:spPr>
        <p:txBody>
          <a:bodyPr rtlCol="0">
            <a:noAutofit/>
          </a:bodyPr>
          <a:lstStyle/>
          <a:p>
            <a:pPr algn="l" fontAlgn="auto">
              <a:spcAft>
                <a:spcPts val="0"/>
              </a:spcAft>
              <a:defRPr/>
            </a:pPr>
            <a:r>
              <a:rPr lang="en-GB" sz="2400" dirty="0" err="1"/>
              <a:t>Fidélité</a:t>
            </a:r>
            <a:r>
              <a:rPr lang="en-GB" sz="2400" dirty="0"/>
              <a:t> des </a:t>
            </a:r>
            <a:r>
              <a:rPr lang="en-GB" sz="2400" dirty="0" err="1"/>
              <a:t>résultats</a:t>
            </a:r>
            <a:r>
              <a:rPr lang="en-GB" sz="2400" dirty="0"/>
              <a:t> des </a:t>
            </a:r>
            <a:r>
              <a:rPr lang="en-GB" sz="2400" dirty="0" err="1"/>
              <a:t>élections</a:t>
            </a:r>
            <a:r>
              <a:rPr lang="en-GB" sz="2400" dirty="0"/>
              <a:t> de 2015 </a:t>
            </a:r>
            <a:r>
              <a:rPr lang="en-GB" sz="2400" dirty="0" err="1"/>
              <a:t>proclamés</a:t>
            </a:r>
            <a:r>
              <a:rPr lang="en-GB" sz="2400" dirty="0"/>
              <a:t> par la CENI </a:t>
            </a:r>
            <a:r>
              <a:rPr lang="en-GB" sz="2400" b="0" dirty="0"/>
              <a:t>| par </a:t>
            </a:r>
            <a:r>
              <a:rPr lang="en-GB" sz="2400" b="0" dirty="0" err="1"/>
              <a:t>groupe</a:t>
            </a:r>
            <a:r>
              <a:rPr lang="en-GB" sz="2400" b="0" dirty="0"/>
              <a:t> socio-</a:t>
            </a:r>
            <a:r>
              <a:rPr lang="en-GB" sz="2400" b="0" dirty="0" err="1"/>
              <a:t>démographique</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248534" y="5689971"/>
            <a:ext cx="8895466" cy="724870"/>
          </a:xfrm>
        </p:spPr>
        <p:txBody>
          <a:bodyPr/>
          <a:lstStyle/>
          <a:p>
            <a:r>
              <a:rPr lang="fr-FR" b="1" i="1" dirty="0">
                <a:latin typeface="Century Gothic" charset="0"/>
                <a:ea typeface="MS PGothic" charset="0"/>
                <a:cs typeface="Century Gothic" charset="0"/>
              </a:rPr>
              <a:t>Question posée aux répondants: </a:t>
            </a:r>
            <a:r>
              <a:rPr lang="fr-FR" i="1" dirty="0">
                <a:solidFill>
                  <a:srgbClr val="3C3C3C"/>
                </a:solidFill>
                <a:latin typeface="Century Gothic" charset="0"/>
                <a:ea typeface="MS PGothic" charset="0"/>
                <a:cs typeface="Century Gothic" charset="0"/>
              </a:rPr>
              <a:t>Concernant les dernières élections présidentielles de 2015, à quel point pensez-vous que les résultats proclamés par la CENI reflétaient fidèlement les résultats sortis des urnes? </a:t>
            </a:r>
            <a:r>
              <a:rPr lang="fr-FR" i="1" dirty="0">
                <a:latin typeface="Century Gothic" charset="0"/>
                <a:ea typeface="MS PGothic" charset="0"/>
                <a:cs typeface="Century Gothic" charset="0"/>
              </a:rPr>
              <a:t>(% qui disent « p</a:t>
            </a:r>
            <a:r>
              <a:rPr lang="fr-SN" i="1" dirty="0" err="1">
                <a:latin typeface="Century Gothic" charset="0"/>
                <a:ea typeface="MS PGothic" charset="0"/>
                <a:cs typeface="Century Gothic" charset="0"/>
              </a:rPr>
              <a:t>lutôt</a:t>
            </a:r>
            <a:r>
              <a:rPr lang="fr-SN" i="1" dirty="0">
                <a:latin typeface="Century Gothic" charset="0"/>
                <a:ea typeface="MS PGothic" charset="0"/>
                <a:cs typeface="Century Gothic" charset="0"/>
              </a:rPr>
              <a:t> fidèles, mais avec des divergences mineures</a:t>
            </a:r>
            <a:r>
              <a:rPr lang="fr-FR" i="1" dirty="0">
                <a:latin typeface="Century Gothic" charset="0"/>
                <a:ea typeface="MS PGothic" charset="0"/>
                <a:cs typeface="Century Gothic" charset="0"/>
              </a:rPr>
              <a:t> » ou « entièrement fidèles »)</a:t>
            </a:r>
          </a:p>
        </p:txBody>
      </p:sp>
      <p:graphicFrame>
        <p:nvGraphicFramePr>
          <p:cNvPr id="5" name="Chart 4">
            <a:extLst>
              <a:ext uri="{FF2B5EF4-FFF2-40B4-BE49-F238E27FC236}">
                <a16:creationId xmlns:a16="http://schemas.microsoft.com/office/drawing/2014/main" xmlns="" id="{F8D64931-485D-4E0A-80F2-6376E44971B1}"/>
              </a:ext>
            </a:extLst>
          </p:cNvPr>
          <p:cNvGraphicFramePr>
            <a:graphicFrameLocks/>
          </p:cNvGraphicFramePr>
          <p:nvPr>
            <p:extLst>
              <p:ext uri="{D42A27DB-BD31-4B8C-83A1-F6EECF244321}">
                <p14:modId xmlns:p14="http://schemas.microsoft.com/office/powerpoint/2010/main" val="2105851429"/>
              </p:ext>
            </p:extLst>
          </p:nvPr>
        </p:nvGraphicFramePr>
        <p:xfrm>
          <a:off x="587829" y="1016001"/>
          <a:ext cx="7580812" cy="467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44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fontScale="90000"/>
          </a:bodyPr>
          <a:lstStyle/>
          <a:p>
            <a:r>
              <a:rPr lang="en-GB" sz="4000" dirty="0" err="1"/>
              <a:t>Confiance</a:t>
            </a:r>
            <a:r>
              <a:rPr lang="en-GB" sz="4000" dirty="0"/>
              <a:t> </a:t>
            </a:r>
            <a:r>
              <a:rPr lang="en-GB" sz="4000" dirty="0" err="1"/>
              <a:t>envers</a:t>
            </a:r>
            <a:r>
              <a:rPr lang="en-GB" sz="4000" dirty="0"/>
              <a:t> </a:t>
            </a:r>
            <a:r>
              <a:rPr lang="en-GB" sz="4000" dirty="0" err="1"/>
              <a:t>d’autres</a:t>
            </a:r>
            <a:r>
              <a:rPr lang="en-GB" sz="4000" dirty="0"/>
              <a:t> institutions</a:t>
            </a:r>
            <a:endParaRPr lang="en-GB" sz="4000" cap="none" noProof="0" dirty="0"/>
          </a:p>
        </p:txBody>
      </p:sp>
    </p:spTree>
    <p:extLst>
      <p:ext uri="{BB962C8B-B14F-4D97-AF65-F5344CB8AC3E}">
        <p14:creationId xmlns:p14="http://schemas.microsoft.com/office/powerpoint/2010/main" val="149986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a:t>Résultats</a:t>
            </a:r>
            <a:r>
              <a:rPr lang="en-GB" sz="3600" dirty="0"/>
              <a:t> </a:t>
            </a:r>
            <a:r>
              <a:rPr lang="en-GB" sz="3600" dirty="0" err="1"/>
              <a:t>clés</a:t>
            </a:r>
            <a:endParaRPr lang="en-GB" sz="3600" noProof="0" dirty="0"/>
          </a:p>
        </p:txBody>
      </p:sp>
      <p:sp>
        <p:nvSpPr>
          <p:cNvPr id="3" name="Content Placeholder 2"/>
          <p:cNvSpPr>
            <a:spLocks noGrp="1"/>
          </p:cNvSpPr>
          <p:nvPr>
            <p:ph idx="1"/>
          </p:nvPr>
        </p:nvSpPr>
        <p:spPr>
          <a:xfrm>
            <a:off x="222564" y="1399592"/>
            <a:ext cx="8482897" cy="5458408"/>
          </a:xfrm>
        </p:spPr>
        <p:txBody>
          <a:bodyPr>
            <a:normAutofit/>
          </a:bodyPr>
          <a:lstStyle/>
          <a:p>
            <a:pPr>
              <a:spcBef>
                <a:spcPts val="1800"/>
              </a:spcBef>
              <a:spcAft>
                <a:spcPts val="0"/>
              </a:spcAft>
              <a:buClr>
                <a:schemeClr val="accent1"/>
              </a:buClr>
              <a:buFont typeface="Century Gothic" pitchFamily="34" charset="0"/>
              <a:buChar char="■"/>
            </a:pPr>
            <a:endParaRPr lang="en-GB" sz="2000" dirty="0">
              <a:latin typeface="Century Gothic" pitchFamily="34" charset="0"/>
            </a:endParaRPr>
          </a:p>
          <a:p>
            <a:pPr lvl="0">
              <a:spcBef>
                <a:spcPts val="1800"/>
              </a:spcBef>
              <a:spcAft>
                <a:spcPts val="0"/>
              </a:spcAft>
              <a:buClr>
                <a:schemeClr val="accent1"/>
              </a:buClr>
              <a:buFont typeface="Wingdings" panose="05000000000000000000" pitchFamily="2" charset="2"/>
              <a:buChar char="§"/>
              <a:defRPr/>
            </a:pPr>
            <a:r>
              <a:rPr lang="fr-SN" sz="2000" b="1" dirty="0">
                <a:latin typeface="Century Gothic"/>
                <a:ea typeface="MS PGothic" charset="0"/>
              </a:rPr>
              <a:t>Président de la République: </a:t>
            </a:r>
            <a:r>
              <a:rPr lang="fr-SN" sz="2000" dirty="0">
                <a:latin typeface="Century Gothic"/>
                <a:ea typeface="MS PGothic" charset="0"/>
              </a:rPr>
              <a:t>Les Guinéens sont divisés (50%-50%) quant à leur confiance envers le président.  </a:t>
            </a:r>
          </a:p>
          <a:p>
            <a:pPr lvl="0">
              <a:spcBef>
                <a:spcPts val="1800"/>
              </a:spcBef>
              <a:spcAft>
                <a:spcPts val="0"/>
              </a:spcAft>
              <a:buClr>
                <a:srgbClr val="F25528"/>
              </a:buClr>
              <a:buFont typeface="Wingdings" panose="05000000000000000000" pitchFamily="2" charset="2"/>
              <a:buChar char="§"/>
              <a:defRPr/>
            </a:pPr>
            <a:r>
              <a:rPr lang="fr-SN" sz="2000" b="1" dirty="0">
                <a:solidFill>
                  <a:srgbClr val="3C3C3C"/>
                </a:solidFill>
                <a:latin typeface="Century Gothic"/>
                <a:ea typeface="MS PGothic" charset="0"/>
              </a:rPr>
              <a:t>Organes de sécurité et d’ordre: </a:t>
            </a:r>
            <a:r>
              <a:rPr lang="fr-SN" sz="2000" dirty="0">
                <a:solidFill>
                  <a:srgbClr val="3C3C3C"/>
                </a:solidFill>
                <a:latin typeface="Century Gothic"/>
                <a:ea typeface="MS PGothic" charset="0"/>
              </a:rPr>
              <a:t>Les Guinéens font plus confiance aux forces de défense (52%) qu’à la police (41%) ou aux cours et tribunaux (33%).</a:t>
            </a:r>
          </a:p>
          <a:p>
            <a:pPr lvl="0">
              <a:spcBef>
                <a:spcPts val="1800"/>
              </a:spcBef>
              <a:spcAft>
                <a:spcPts val="0"/>
              </a:spcAft>
              <a:buClr>
                <a:schemeClr val="accent1"/>
              </a:buClr>
              <a:buFont typeface="Wingdings" panose="05000000000000000000" pitchFamily="2" charset="2"/>
              <a:buChar char="§"/>
              <a:defRPr/>
            </a:pPr>
            <a:r>
              <a:rPr lang="fr-SN" sz="2000" b="1" dirty="0">
                <a:latin typeface="Century Gothic"/>
                <a:ea typeface="MS PGothic" charset="0"/>
              </a:rPr>
              <a:t>Partis politiques: </a:t>
            </a:r>
            <a:r>
              <a:rPr lang="fr-SN" sz="2000" dirty="0">
                <a:latin typeface="Century Gothic"/>
                <a:ea typeface="MS PGothic" charset="0"/>
              </a:rPr>
              <a:t>La majorité des Guinéens expriment un manque de confiance aussi bien pour le parti au pouvoir (59%) que pour les partis de l’opposition (69%).</a:t>
            </a:r>
          </a:p>
          <a:p>
            <a:pPr lvl="0">
              <a:spcBef>
                <a:spcPts val="1800"/>
              </a:spcBef>
              <a:spcAft>
                <a:spcPts val="0"/>
              </a:spcAft>
              <a:buClr>
                <a:srgbClr val="F25528"/>
              </a:buClr>
              <a:buFont typeface="Wingdings" panose="05000000000000000000" pitchFamily="2" charset="2"/>
              <a:buChar char="§"/>
              <a:defRPr/>
            </a:pPr>
            <a:r>
              <a:rPr lang="fr-SN" sz="2000" b="1" dirty="0">
                <a:solidFill>
                  <a:srgbClr val="3C3C3C"/>
                </a:solidFill>
                <a:latin typeface="Century Gothic"/>
                <a:ea typeface="MS PGothic" charset="0"/>
              </a:rPr>
              <a:t>Chefs traditionnels et religieux: </a:t>
            </a:r>
            <a:r>
              <a:rPr lang="fr-SN" sz="2000" dirty="0">
                <a:solidFill>
                  <a:srgbClr val="3C3C3C"/>
                </a:solidFill>
                <a:latin typeface="Century Gothic"/>
                <a:ea typeface="MS PGothic" charset="0"/>
              </a:rPr>
              <a:t>Dans leur grande majorité, les Guinéens ont « partiellement » ou « beaucoup » confiance envers les chefs traditionnels (71%) et les chefs religieux (79%).</a:t>
            </a:r>
            <a:endParaRPr lang="en-GB" sz="2000" dirty="0">
              <a:latin typeface="Century Gothic" pitchFamily="34" charset="0"/>
            </a:endParaRPr>
          </a:p>
        </p:txBody>
      </p:sp>
    </p:spTree>
    <p:extLst>
      <p:ext uri="{BB962C8B-B14F-4D97-AF65-F5344CB8AC3E}">
        <p14:creationId xmlns:p14="http://schemas.microsoft.com/office/powerpoint/2010/main" val="392656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122238"/>
            <a:ext cx="2736469" cy="2798244"/>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populaire</a:t>
            </a:r>
            <a:r>
              <a:rPr lang="en-GB" sz="2400" noProof="0" dirty="0">
                <a:ea typeface="+mj-ea"/>
                <a:cs typeface="+mj-cs"/>
              </a:rPr>
              <a:t> </a:t>
            </a:r>
            <a:r>
              <a:rPr lang="en-GB" sz="2400" noProof="0" dirty="0" err="1">
                <a:ea typeface="+mj-ea"/>
                <a:cs typeface="+mj-cs"/>
              </a:rPr>
              <a:t>envers</a:t>
            </a:r>
            <a:r>
              <a:rPr lang="en-GB" sz="2400" noProof="0" dirty="0">
                <a:ea typeface="+mj-ea"/>
                <a:cs typeface="+mj-cs"/>
              </a:rPr>
              <a:t> les institutions</a:t>
            </a:r>
            <a:r>
              <a:rPr lang="en-GB" sz="2400" b="0" noProof="0" dirty="0">
                <a:ea typeface="+mj-ea"/>
                <a:cs typeface="+mj-cs"/>
              </a:rPr>
              <a:t>                | </a:t>
            </a:r>
            <a:r>
              <a:rPr lang="en-GB" sz="2400" b="0" noProof="0" dirty="0" err="1">
                <a:ea typeface="+mj-ea"/>
                <a:cs typeface="+mj-cs"/>
              </a:rPr>
              <a:t>Guinée</a:t>
            </a:r>
            <a:r>
              <a:rPr lang="en-GB" sz="2400" b="0" noProof="0" dirty="0">
                <a:ea typeface="+mj-ea"/>
                <a:cs typeface="+mj-cs"/>
              </a:rPr>
              <a:t>            | </a:t>
            </a:r>
            <a:r>
              <a:rPr lang="en-GB" sz="2400" b="0" noProof="0" dirty="0" err="1">
                <a:ea typeface="+mj-ea"/>
                <a:cs typeface="+mj-cs"/>
              </a:rPr>
              <a:t>Période</a:t>
            </a:r>
            <a:r>
              <a:rPr lang="en-GB" sz="2400" b="0" noProof="0" dirty="0">
                <a:ea typeface="+mj-ea"/>
                <a:cs typeface="+mj-cs"/>
              </a:rPr>
              <a:t> de </a:t>
            </a:r>
            <a:r>
              <a:rPr lang="en-GB" sz="2400" b="0" noProof="0" dirty="0" err="1">
                <a:ea typeface="+mj-ea"/>
                <a:cs typeface="+mj-cs"/>
              </a:rPr>
              <a:t>collecte</a:t>
            </a:r>
            <a:r>
              <a:rPr lang="en-GB" sz="2400" b="0" noProof="0" dirty="0">
                <a:ea typeface="+mj-ea"/>
                <a:cs typeface="+mj-cs"/>
              </a:rPr>
              <a:t>: 21 </a:t>
            </a:r>
            <a:r>
              <a:rPr lang="en-GB" sz="2400" b="0" noProof="0" dirty="0" err="1">
                <a:ea typeface="+mj-ea"/>
                <a:cs typeface="+mj-cs"/>
              </a:rPr>
              <a:t>novembre</a:t>
            </a:r>
            <a:r>
              <a:rPr lang="en-GB" sz="2400" b="0" noProof="0" dirty="0">
                <a:ea typeface="+mj-ea"/>
                <a:cs typeface="+mj-cs"/>
              </a:rPr>
              <a:t> au 10 </a:t>
            </a:r>
            <a:r>
              <a:rPr lang="en-GB" sz="2400" b="0" noProof="0" dirty="0" err="1">
                <a:ea typeface="+mj-ea"/>
                <a:cs typeface="+mj-cs"/>
              </a:rPr>
              <a:t>décembre</a:t>
            </a:r>
            <a:r>
              <a:rPr lang="en-GB" sz="2400" b="0" noProof="0" dirty="0">
                <a:ea typeface="+mj-ea"/>
                <a:cs typeface="+mj-cs"/>
              </a:rPr>
              <a:t> 2019</a:t>
            </a:r>
          </a:p>
        </p:txBody>
      </p:sp>
      <p:sp>
        <p:nvSpPr>
          <p:cNvPr id="2050" name="Text Placeholder 2"/>
          <p:cNvSpPr>
            <a:spLocks noGrp="1"/>
          </p:cNvSpPr>
          <p:nvPr>
            <p:ph type="body" sz="quarter" idx="13"/>
          </p:nvPr>
        </p:nvSpPr>
        <p:spPr>
          <a:xfrm>
            <a:off x="405512" y="3321698"/>
            <a:ext cx="2621902" cy="2970074"/>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a:t>
            </a:r>
            <a:r>
              <a:rPr lang="fr-FR" i="1" dirty="0">
                <a:solidFill>
                  <a:srgbClr val="3C3C3C"/>
                </a:solidFill>
                <a:latin typeface="Century Gothic" charset="0"/>
                <a:ea typeface="MS PGothic" charset="0"/>
                <a:cs typeface="Century Gothic" charset="0"/>
              </a:rPr>
              <a:t>(% qui disent « partiellement confiance » ou « beaucoup confiance »)</a:t>
            </a:r>
          </a:p>
          <a:p>
            <a:endParaRPr lang="fr-FR" i="1" dirty="0">
              <a:latin typeface="Century Gothic" charset="0"/>
              <a:ea typeface="MS PGothic" charset="0"/>
              <a:cs typeface="Century Gothic" charset="0"/>
            </a:endParaRPr>
          </a:p>
        </p:txBody>
      </p:sp>
      <p:graphicFrame>
        <p:nvGraphicFramePr>
          <p:cNvPr id="6" name="Graphique 2">
            <a:extLst>
              <a:ext uri="{FF2B5EF4-FFF2-40B4-BE49-F238E27FC236}">
                <a16:creationId xmlns:a16="http://schemas.microsoft.com/office/drawing/2014/main" xmlns="" id="{A72D5E9F-CC71-4D41-9B9B-407DF2BE72BA}"/>
              </a:ext>
            </a:extLst>
          </p:cNvPr>
          <p:cNvGraphicFramePr>
            <a:graphicFrameLocks/>
          </p:cNvGraphicFramePr>
          <p:nvPr>
            <p:extLst>
              <p:ext uri="{D42A27DB-BD31-4B8C-83A1-F6EECF244321}">
                <p14:modId xmlns:p14="http://schemas.microsoft.com/office/powerpoint/2010/main" val="207828077"/>
              </p:ext>
            </p:extLst>
          </p:nvPr>
        </p:nvGraphicFramePr>
        <p:xfrm>
          <a:off x="3275045" y="0"/>
          <a:ext cx="5803641"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90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547"/>
            <a:ext cx="8432800" cy="254471"/>
          </a:xfrm>
          <a:ln>
            <a:noFill/>
          </a:ln>
        </p:spPr>
        <p:txBody>
          <a:bodyPr rtlCol="0">
            <a:noAutofit/>
          </a:bodyPr>
          <a:lstStyle/>
          <a:p>
            <a:pPr algn="l" fontAlgn="auto">
              <a:spcAft>
                <a:spcPts val="0"/>
              </a:spcAft>
              <a:defRPr/>
            </a:pPr>
            <a:r>
              <a:rPr lang="en-GB" sz="2800" dirty="0">
                <a:ea typeface="+mj-ea"/>
                <a:cs typeface="+mj-cs"/>
              </a:rPr>
              <a:t>C</a:t>
            </a:r>
            <a:r>
              <a:rPr lang="en-GB" sz="2800" noProof="0" dirty="0" err="1">
                <a:ea typeface="+mj-ea"/>
                <a:cs typeface="+mj-cs"/>
              </a:rPr>
              <a:t>onfiance</a:t>
            </a:r>
            <a:r>
              <a:rPr lang="en-GB" sz="2800" noProof="0" dirty="0">
                <a:ea typeface="+mj-ea"/>
                <a:cs typeface="+mj-cs"/>
              </a:rPr>
              <a:t> </a:t>
            </a:r>
            <a:r>
              <a:rPr lang="en-GB" sz="2800" noProof="0" dirty="0" err="1">
                <a:ea typeface="+mj-ea"/>
                <a:cs typeface="+mj-cs"/>
              </a:rPr>
              <a:t>populaire</a:t>
            </a:r>
            <a:r>
              <a:rPr lang="en-GB" sz="2800" noProof="0" dirty="0">
                <a:ea typeface="+mj-ea"/>
                <a:cs typeface="+mj-cs"/>
              </a:rPr>
              <a:t> </a:t>
            </a:r>
            <a:r>
              <a:rPr lang="en-GB" sz="2800" noProof="0" dirty="0" err="1">
                <a:ea typeface="+mj-ea"/>
                <a:cs typeface="+mj-cs"/>
              </a:rPr>
              <a:t>envers</a:t>
            </a:r>
            <a:r>
              <a:rPr lang="en-GB" sz="2800" noProof="0" dirty="0">
                <a:ea typeface="+mj-ea"/>
                <a:cs typeface="+mj-cs"/>
              </a:rPr>
              <a:t> le </a:t>
            </a:r>
            <a:r>
              <a:rPr lang="en-GB" sz="2800" dirty="0">
                <a:ea typeface="+mj-ea"/>
                <a:cs typeface="+mj-cs"/>
              </a:rPr>
              <a:t>p</a:t>
            </a:r>
            <a:r>
              <a:rPr lang="en-GB" sz="2800" noProof="0" dirty="0">
                <a:ea typeface="+mj-ea"/>
                <a:cs typeface="+mj-cs"/>
              </a:rPr>
              <a:t>résident de la </a:t>
            </a:r>
            <a:r>
              <a:rPr lang="en-GB" sz="2800" noProof="0" dirty="0" err="1">
                <a:ea typeface="+mj-ea"/>
                <a:cs typeface="+mj-cs"/>
              </a:rPr>
              <a:t>République</a:t>
            </a:r>
            <a:r>
              <a:rPr lang="en-GB" sz="2800" noProof="0" dirty="0">
                <a:ea typeface="+mj-ea"/>
                <a:cs typeface="+mj-cs"/>
              </a:rPr>
              <a:t> </a:t>
            </a:r>
            <a:r>
              <a:rPr lang="en-GB" sz="2800" b="0" dirty="0">
                <a:ea typeface="+mj-ea"/>
                <a:cs typeface="+mj-cs"/>
              </a:rPr>
              <a:t>| Guinée </a:t>
            </a:r>
            <a:r>
              <a:rPr lang="en-GB" sz="2800" b="0" noProof="0" dirty="0">
                <a:ea typeface="+mj-ea"/>
                <a:cs typeface="+mj-cs"/>
              </a:rPr>
              <a:t>| 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 président de la République? </a:t>
            </a:r>
          </a:p>
        </p:txBody>
      </p:sp>
      <p:graphicFrame>
        <p:nvGraphicFramePr>
          <p:cNvPr id="5" name="Chart 4">
            <a:extLst>
              <a:ext uri="{FF2B5EF4-FFF2-40B4-BE49-F238E27FC236}">
                <a16:creationId xmlns:a16="http://schemas.microsoft.com/office/drawing/2014/main" xmlns="" id="{42938738-8BAC-403A-A206-FC96D9603F14}"/>
              </a:ext>
            </a:extLst>
          </p:cNvPr>
          <p:cNvGraphicFramePr>
            <a:graphicFrameLocks/>
          </p:cNvGraphicFramePr>
          <p:nvPr>
            <p:extLst>
              <p:ext uri="{D42A27DB-BD31-4B8C-83A1-F6EECF244321}">
                <p14:modId xmlns:p14="http://schemas.microsoft.com/office/powerpoint/2010/main" val="1633514560"/>
              </p:ext>
            </p:extLst>
          </p:nvPr>
        </p:nvGraphicFramePr>
        <p:xfrm>
          <a:off x="904240" y="1127760"/>
          <a:ext cx="7386320" cy="4117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4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377670"/>
            <a:ext cx="5900738" cy="1143000"/>
          </a:xfrm>
        </p:spPr>
        <p:txBody>
          <a:bodyPr>
            <a:normAutofit/>
          </a:bodyPr>
          <a:lstStyle/>
          <a:p>
            <a:r>
              <a:rPr lang="en-GB" sz="3600" dirty="0">
                <a:latin typeface="Century Gothic" charset="0"/>
                <a:ea typeface="MS PGothic" charset="0"/>
              </a:rPr>
              <a:t>Résumé</a:t>
            </a:r>
            <a:endParaRPr lang="en-GB" sz="3600" noProof="0" dirty="0">
              <a:solidFill>
                <a:schemeClr val="tx1"/>
              </a:solidFill>
              <a:latin typeface="Century Gothic" charset="0"/>
              <a:ea typeface="MS PGothic" charset="0"/>
            </a:endParaRPr>
          </a:p>
        </p:txBody>
      </p:sp>
      <p:sp>
        <p:nvSpPr>
          <p:cNvPr id="4" name="Content Placeholder 2"/>
          <p:cNvSpPr txBox="1">
            <a:spLocks/>
          </p:cNvSpPr>
          <p:nvPr/>
        </p:nvSpPr>
        <p:spPr>
          <a:xfrm>
            <a:off x="249238" y="1605280"/>
            <a:ext cx="8698872" cy="4480560"/>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spcAft>
                <a:spcPts val="600"/>
              </a:spcAft>
              <a:buClr>
                <a:schemeClr val="accent1"/>
              </a:buClr>
              <a:buFont typeface="Wingdings" panose="05000000000000000000" pitchFamily="2" charset="2"/>
              <a:buChar char="§"/>
              <a:defRPr/>
            </a:pPr>
            <a:r>
              <a:rPr lang="fr-FR" sz="2000" b="1" dirty="0">
                <a:solidFill>
                  <a:srgbClr val="EF4901"/>
                </a:solidFill>
                <a:latin typeface="Century Gothic"/>
                <a:ea typeface="MS PGothic" charset="0"/>
              </a:rPr>
              <a:t>Une bonne partie des Guinéens se méfient de la CENI: </a:t>
            </a:r>
            <a:r>
              <a:rPr lang="fr-FR" sz="2000" dirty="0">
                <a:solidFill>
                  <a:schemeClr val="tx1"/>
                </a:solidFill>
                <a:latin typeface="Century Gothic"/>
                <a:ea typeface="MS PGothic" charset="0"/>
              </a:rPr>
              <a:t>La majorité (56%) des citoyens n’ont pas du tout ou ont juste un peu confiance envers la CENI.</a:t>
            </a:r>
          </a:p>
          <a:p>
            <a:pPr lvl="0">
              <a:spcBef>
                <a:spcPts val="1800"/>
              </a:spcBef>
              <a:spcAft>
                <a:spcPts val="600"/>
              </a:spcAft>
              <a:buClr>
                <a:schemeClr val="accent1"/>
              </a:buClr>
              <a:buFont typeface="Wingdings" panose="05000000000000000000" pitchFamily="2" charset="2"/>
              <a:buChar char="§"/>
              <a:defRPr/>
            </a:pPr>
            <a:r>
              <a:rPr lang="fr-FR" sz="2000" b="1" dirty="0">
                <a:solidFill>
                  <a:srgbClr val="EF4901"/>
                </a:solidFill>
                <a:latin typeface="Century Gothic"/>
                <a:ea typeface="MS PGothic" charset="0"/>
              </a:rPr>
              <a:t>Les Guinéens expriment plus de confiance envers les chefs religieux et traditionnels </a:t>
            </a:r>
            <a:r>
              <a:rPr lang="fr-FR" sz="2000" dirty="0">
                <a:solidFill>
                  <a:schemeClr val="tx1"/>
                </a:solidFill>
                <a:latin typeface="Century Gothic"/>
                <a:ea typeface="MS PGothic" charset="0"/>
              </a:rPr>
              <a:t>qu’envers les institutions étatiques comme la Direction Nationale des Impôts, les cours et tribunaux, et l’Assemblée Nationale. </a:t>
            </a:r>
          </a:p>
          <a:p>
            <a:pPr lvl="0">
              <a:spcBef>
                <a:spcPts val="1800"/>
              </a:spcBef>
              <a:spcAft>
                <a:spcPts val="600"/>
              </a:spcAft>
              <a:buClr>
                <a:schemeClr val="accent1"/>
              </a:buClr>
              <a:buFont typeface="Wingdings" panose="05000000000000000000" pitchFamily="2" charset="2"/>
              <a:buChar char="§"/>
              <a:defRPr/>
            </a:pPr>
            <a:r>
              <a:rPr lang="fr-FR" sz="2000" b="1" dirty="0">
                <a:solidFill>
                  <a:schemeClr val="accent1"/>
                </a:solidFill>
                <a:latin typeface="Century Gothic"/>
                <a:ea typeface="MS PGothic" charset="0"/>
              </a:rPr>
              <a:t>Le président de la République </a:t>
            </a:r>
            <a:r>
              <a:rPr lang="fr-FR" sz="2000" dirty="0">
                <a:solidFill>
                  <a:schemeClr val="tx1"/>
                </a:solidFill>
                <a:latin typeface="Century Gothic"/>
                <a:ea typeface="MS PGothic" charset="0"/>
              </a:rPr>
              <a:t>jouit de la confiance de la moitié (50%) de la population.</a:t>
            </a:r>
            <a:endParaRPr lang="fr-FR" sz="2000" dirty="0">
              <a:solidFill>
                <a:srgbClr val="2E2E2E"/>
              </a:solidFill>
              <a:latin typeface="Century Gothic"/>
              <a:ea typeface="MS PGothic" charset="0"/>
            </a:endParaRPr>
          </a:p>
        </p:txBody>
      </p:sp>
    </p:spTree>
    <p:extLst>
      <p:ext uri="{BB962C8B-B14F-4D97-AF65-F5344CB8AC3E}">
        <p14:creationId xmlns:p14="http://schemas.microsoft.com/office/powerpoint/2010/main" val="101760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12" y="7722"/>
            <a:ext cx="3541337" cy="3565902"/>
          </a:xfrm>
          <a:ln>
            <a:noFill/>
          </a:ln>
        </p:spPr>
        <p:txBody>
          <a:bodyPr rtlCol="0">
            <a:noAutofit/>
          </a:bodyPr>
          <a:lstStyle/>
          <a:p>
            <a:pPr algn="l" fontAlgn="auto">
              <a:spcAft>
                <a:spcPts val="0"/>
              </a:spcAft>
              <a:defRPr/>
            </a:pPr>
            <a:r>
              <a:rPr lang="en-GB" sz="2400" dirty="0">
                <a:ea typeface="+mj-ea"/>
                <a:cs typeface="+mj-cs"/>
              </a:rPr>
              <a:t>C</a:t>
            </a:r>
            <a:r>
              <a:rPr lang="en-GB" sz="2400" noProof="0" dirty="0" err="1">
                <a:ea typeface="+mj-ea"/>
                <a:cs typeface="+mj-cs"/>
              </a:rPr>
              <a:t>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le </a:t>
            </a:r>
            <a:r>
              <a:rPr lang="en-GB" sz="2400" noProof="0" dirty="0" err="1">
                <a:ea typeface="+mj-ea"/>
                <a:cs typeface="+mj-cs"/>
              </a:rPr>
              <a:t>président</a:t>
            </a:r>
            <a:r>
              <a:rPr lang="en-GB" sz="2400" noProof="0" dirty="0">
                <a:ea typeface="+mj-ea"/>
                <a:cs typeface="+mj-cs"/>
              </a:rPr>
              <a:t> de                   la </a:t>
            </a:r>
            <a:r>
              <a:rPr lang="en-GB" sz="2400" noProof="0" dirty="0" err="1">
                <a:ea typeface="+mj-ea"/>
                <a:cs typeface="+mj-cs"/>
              </a:rPr>
              <a:t>République</a:t>
            </a:r>
            <a:r>
              <a:rPr lang="en-GB" sz="2400" noProof="0" dirty="0">
                <a:ea typeface="+mj-ea"/>
                <a:cs typeface="+mj-cs"/>
              </a:rPr>
              <a:t>                        </a:t>
            </a:r>
            <a:r>
              <a:rPr lang="en-GB" sz="2400" b="0" dirty="0"/>
              <a:t>| par </a:t>
            </a:r>
            <a:r>
              <a:rPr lang="en-GB" sz="2400" b="0" noProof="0" dirty="0" err="1">
                <a:ea typeface="+mj-ea"/>
                <a:cs typeface="+mj-cs"/>
              </a:rPr>
              <a:t>groupe</a:t>
            </a:r>
            <a:r>
              <a:rPr lang="en-GB" sz="2400" b="0" noProof="0" dirty="0">
                <a:ea typeface="+mj-ea"/>
                <a:cs typeface="+mj-cs"/>
              </a:rPr>
              <a:t>                  socio-</a:t>
            </a:r>
            <a:r>
              <a:rPr lang="en-GB" sz="2400" b="0" noProof="0" dirty="0" err="1">
                <a:ea typeface="+mj-ea"/>
                <a:cs typeface="+mj-cs"/>
              </a:rPr>
              <a:t>démographique</a:t>
            </a:r>
            <a:r>
              <a:rPr lang="en-GB" sz="2400" b="0" noProof="0" dirty="0">
                <a:ea typeface="+mj-ea"/>
                <a:cs typeface="+mj-cs"/>
              </a:rPr>
              <a:t>             | </a:t>
            </a:r>
            <a:r>
              <a:rPr lang="en-GB" sz="2400" b="0" dirty="0"/>
              <a:t>Guinée                      </a:t>
            </a:r>
            <a:r>
              <a:rPr lang="en-GB" sz="2400" b="0" noProof="0" dirty="0">
                <a:ea typeface="+mj-ea"/>
                <a:cs typeface="+mj-cs"/>
              </a:rPr>
              <a:t>| 2019</a:t>
            </a:r>
          </a:p>
        </p:txBody>
      </p:sp>
      <p:sp>
        <p:nvSpPr>
          <p:cNvPr id="2050" name="Text Placeholder 2"/>
          <p:cNvSpPr>
            <a:spLocks noGrp="1"/>
          </p:cNvSpPr>
          <p:nvPr>
            <p:ph type="body" sz="quarter" idx="13"/>
          </p:nvPr>
        </p:nvSpPr>
        <p:spPr>
          <a:xfrm>
            <a:off x="405511" y="3429000"/>
            <a:ext cx="2580285" cy="2738081"/>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 président de la République? </a:t>
            </a:r>
            <a:r>
              <a:rPr lang="fr-FR" i="1" dirty="0">
                <a:solidFill>
                  <a:srgbClr val="3C3C3C"/>
                </a:solidFill>
                <a:latin typeface="Century Gothic" charset="0"/>
                <a:ea typeface="MS PGothic" charset="0"/>
                <a:cs typeface="Century Gothic" charset="0"/>
              </a:rPr>
              <a:t>(% qui disent « partiellement confiance » ou  « beaucoup confiance »)</a:t>
            </a:r>
          </a:p>
        </p:txBody>
      </p:sp>
      <p:graphicFrame>
        <p:nvGraphicFramePr>
          <p:cNvPr id="5" name="Graphique 1">
            <a:extLst>
              <a:ext uri="{FF2B5EF4-FFF2-40B4-BE49-F238E27FC236}">
                <a16:creationId xmlns:a16="http://schemas.microsoft.com/office/drawing/2014/main" xmlns="" id="{4B79EAAE-8D45-4CD3-98AD-B46F8F7EFA84}"/>
              </a:ext>
            </a:extLst>
          </p:cNvPr>
          <p:cNvGraphicFramePr>
            <a:graphicFrameLocks/>
          </p:cNvGraphicFramePr>
          <p:nvPr>
            <p:extLst>
              <p:ext uri="{D42A27DB-BD31-4B8C-83A1-F6EECF244321}">
                <p14:modId xmlns:p14="http://schemas.microsoft.com/office/powerpoint/2010/main" val="2825344891"/>
              </p:ext>
            </p:extLst>
          </p:nvPr>
        </p:nvGraphicFramePr>
        <p:xfrm>
          <a:off x="3387012" y="7722"/>
          <a:ext cx="5756988" cy="6842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57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44388"/>
            <a:ext cx="8517812" cy="693062"/>
          </a:xfrm>
          <a:ln>
            <a:noFill/>
          </a:ln>
        </p:spPr>
        <p:txBody>
          <a:bodyPr rtlCol="0">
            <a:noAutofit/>
          </a:bodyPr>
          <a:lstStyle/>
          <a:p>
            <a:pPr algn="l" fontAlgn="auto">
              <a:spcAft>
                <a:spcPts val="0"/>
              </a:spcAft>
              <a:defRPr/>
            </a:pPr>
            <a:r>
              <a:rPr lang="en-GB" sz="2800" noProof="0" dirty="0" err="1">
                <a:ea typeface="+mj-ea"/>
                <a:cs typeface="+mj-cs"/>
              </a:rPr>
              <a:t>Confiance</a:t>
            </a:r>
            <a:r>
              <a:rPr lang="en-GB" sz="2800" noProof="0" dirty="0">
                <a:ea typeface="+mj-ea"/>
                <a:cs typeface="+mj-cs"/>
              </a:rPr>
              <a:t> </a:t>
            </a:r>
            <a:r>
              <a:rPr lang="en-GB" sz="2800" noProof="0" dirty="0" err="1">
                <a:ea typeface="+mj-ea"/>
                <a:cs typeface="+mj-cs"/>
              </a:rPr>
              <a:t>populaire</a:t>
            </a:r>
            <a:r>
              <a:rPr lang="en-GB" sz="2800" noProof="0" dirty="0">
                <a:ea typeface="+mj-ea"/>
                <a:cs typeface="+mj-cs"/>
              </a:rPr>
              <a:t> </a:t>
            </a:r>
            <a:r>
              <a:rPr lang="en-GB" sz="2800" noProof="0" dirty="0" err="1">
                <a:ea typeface="+mj-ea"/>
                <a:cs typeface="+mj-cs"/>
              </a:rPr>
              <a:t>envers</a:t>
            </a:r>
            <a:r>
              <a:rPr lang="en-GB" sz="2800" noProof="0" dirty="0">
                <a:ea typeface="+mj-ea"/>
                <a:cs typeface="+mj-cs"/>
              </a:rPr>
              <a:t> l’Assemblée </a:t>
            </a:r>
            <a:r>
              <a:rPr lang="en-GB" sz="2800" noProof="0" dirty="0" err="1">
                <a:ea typeface="+mj-ea"/>
                <a:cs typeface="+mj-cs"/>
              </a:rPr>
              <a:t>Nationale</a:t>
            </a:r>
            <a:r>
              <a:rPr lang="en-GB" sz="2800" noProof="0" dirty="0">
                <a:ea typeface="+mj-ea"/>
                <a:cs typeface="+mj-cs"/>
              </a:rPr>
              <a:t> </a:t>
            </a:r>
            <a:r>
              <a:rPr lang="en-GB" sz="2800" b="0" dirty="0">
                <a:ea typeface="+mj-ea"/>
                <a:cs typeface="+mj-cs"/>
              </a:rPr>
              <a:t>| Guinée </a:t>
            </a:r>
            <a:r>
              <a:rPr lang="en-GB" sz="2800" b="0" noProof="0" dirty="0">
                <a:ea typeface="+mj-ea"/>
                <a:cs typeface="+mj-cs"/>
              </a:rPr>
              <a:t>| 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Assemblée Nationale? </a:t>
            </a:r>
            <a:r>
              <a:rPr lang="fr-FR" b="1" i="1" dirty="0">
                <a:latin typeface="Century Gothic" charset="0"/>
                <a:ea typeface="MS PGothic" charset="0"/>
                <a:cs typeface="Century Gothic" charset="0"/>
              </a:rPr>
              <a:t>NB: Le mandat de l’Assemblée Nationale a expiré depuis décembre. </a:t>
            </a:r>
            <a:r>
              <a:rPr lang="fr-FR" b="1" i="1" dirty="0">
                <a:solidFill>
                  <a:srgbClr val="FF0000"/>
                </a:solidFill>
                <a:latin typeface="Century Gothic" charset="0"/>
                <a:ea typeface="MS PGothic" charset="0"/>
                <a:cs typeface="Century Gothic" charset="0"/>
              </a:rPr>
              <a:t>2018</a:t>
            </a:r>
          </a:p>
          <a:p>
            <a:endParaRPr lang="fr-FR" i="1" dirty="0">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BFF0417F-9CDF-4CC7-ADE0-42D31054F008}"/>
              </a:ext>
            </a:extLst>
          </p:cNvPr>
          <p:cNvGraphicFramePr>
            <a:graphicFrameLocks/>
          </p:cNvGraphicFramePr>
          <p:nvPr>
            <p:extLst>
              <p:ext uri="{D42A27DB-BD31-4B8C-83A1-F6EECF244321}">
                <p14:modId xmlns:p14="http://schemas.microsoft.com/office/powerpoint/2010/main" val="1530616426"/>
              </p:ext>
            </p:extLst>
          </p:nvPr>
        </p:nvGraphicFramePr>
        <p:xfrm>
          <a:off x="405512" y="894079"/>
          <a:ext cx="8636888" cy="4643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27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0232"/>
            <a:ext cx="3582955" cy="3100168"/>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l’Assemblée</a:t>
            </a:r>
            <a:br>
              <a:rPr lang="en-GB" sz="2400" noProof="0" dirty="0">
                <a:ea typeface="+mj-ea"/>
                <a:cs typeface="+mj-cs"/>
              </a:rPr>
            </a:br>
            <a:r>
              <a:rPr lang="en-GB" sz="2400" noProof="0" dirty="0" err="1">
                <a:ea typeface="+mj-ea"/>
                <a:cs typeface="+mj-cs"/>
              </a:rPr>
              <a:t>Nationale</a:t>
            </a:r>
            <a:r>
              <a:rPr lang="en-GB" sz="2400" noProof="0" dirty="0">
                <a:ea typeface="+mj-ea"/>
                <a:cs typeface="+mj-cs"/>
              </a:rPr>
              <a:t/>
            </a:r>
            <a:br>
              <a:rPr lang="en-GB" sz="2400" noProof="0" dirty="0">
                <a:ea typeface="+mj-ea"/>
                <a:cs typeface="+mj-cs"/>
              </a:rPr>
            </a:br>
            <a:r>
              <a:rPr lang="en-GB" sz="2400" b="0" dirty="0"/>
              <a:t>| par </a:t>
            </a:r>
            <a:r>
              <a:rPr lang="en-GB" sz="2400" b="0" dirty="0" err="1"/>
              <a:t>groupe</a:t>
            </a:r>
            <a:r>
              <a:rPr lang="en-GB" sz="2400" b="0" dirty="0"/>
              <a:t>        socio-</a:t>
            </a:r>
            <a:r>
              <a:rPr lang="en-GB" sz="2400" b="0" dirty="0" err="1"/>
              <a:t>démographique</a:t>
            </a:r>
            <a:r>
              <a:rPr lang="en-GB" sz="2400" b="0" dirty="0"/>
              <a:t>              | Guinée|2019</a:t>
            </a:r>
            <a:endParaRPr lang="en-GB" sz="2400" b="0" noProof="0" dirty="0">
              <a:ea typeface="+mj-ea"/>
              <a:cs typeface="+mj-cs"/>
            </a:endParaRPr>
          </a:p>
        </p:txBody>
      </p:sp>
      <p:sp>
        <p:nvSpPr>
          <p:cNvPr id="2050" name="Text Placeholder 2"/>
          <p:cNvSpPr>
            <a:spLocks noGrp="1"/>
          </p:cNvSpPr>
          <p:nvPr>
            <p:ph type="body" sz="quarter" idx="13"/>
          </p:nvPr>
        </p:nvSpPr>
        <p:spPr>
          <a:xfrm>
            <a:off x="405512" y="3275044"/>
            <a:ext cx="2645598" cy="3100167"/>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Assemblée Nationale? </a:t>
            </a:r>
            <a:r>
              <a:rPr lang="fr-FR" i="1" dirty="0">
                <a:solidFill>
                  <a:srgbClr val="3C3C3C"/>
                </a:solidFill>
                <a:latin typeface="Century Gothic" charset="0"/>
                <a:ea typeface="MS PGothic" charset="0"/>
                <a:cs typeface="Century Gothic" charset="0"/>
              </a:rPr>
              <a:t>(% qui disent « partiellement confiance » ou « beaucoup confiance </a:t>
            </a:r>
            <a:r>
              <a:rPr lang="fr-FR" i="1" dirty="0">
                <a:latin typeface="Century Gothic" charset="0"/>
                <a:ea typeface="MS PGothic" charset="0"/>
                <a:cs typeface="Century Gothic" charset="0"/>
              </a:rPr>
              <a:t>»  </a:t>
            </a:r>
            <a:r>
              <a:rPr lang="fr-FR" b="1" i="1" dirty="0">
                <a:latin typeface="Century Gothic" charset="0"/>
                <a:ea typeface="MS PGothic" charset="0"/>
                <a:cs typeface="Century Gothic" charset="0"/>
              </a:rPr>
              <a:t>NB: Le mandat de l’Assemblée Nationale a expiré depuis décembre 2018.</a:t>
            </a:r>
          </a:p>
          <a:p>
            <a:pPr lvl="0"/>
            <a:r>
              <a:rPr lang="fr-FR" i="1" dirty="0">
                <a:solidFill>
                  <a:srgbClr val="3C3C3C"/>
                </a:solidFill>
                <a:latin typeface="Century Gothic" charset="0"/>
                <a:ea typeface="MS PGothic" charset="0"/>
                <a:cs typeface="Century Gothic" charset="0"/>
              </a:rPr>
              <a:t>)</a:t>
            </a:r>
          </a:p>
          <a:p>
            <a:endParaRPr lang="fr-FR" i="1" dirty="0">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423A176A-723A-48AD-A6C6-052209D2CBA6}"/>
              </a:ext>
            </a:extLst>
          </p:cNvPr>
          <p:cNvGraphicFramePr>
            <a:graphicFrameLocks/>
          </p:cNvGraphicFramePr>
          <p:nvPr>
            <p:extLst>
              <p:ext uri="{D42A27DB-BD31-4B8C-83A1-F6EECF244321}">
                <p14:modId xmlns:p14="http://schemas.microsoft.com/office/powerpoint/2010/main" val="43654342"/>
              </p:ext>
            </p:extLst>
          </p:nvPr>
        </p:nvGraphicFramePr>
        <p:xfrm>
          <a:off x="3200400" y="0"/>
          <a:ext cx="5943599"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412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48"/>
            <a:ext cx="8432800" cy="923072"/>
          </a:xfrm>
          <a:ln>
            <a:noFill/>
          </a:ln>
        </p:spPr>
        <p:txBody>
          <a:bodyPr rtlCol="0">
            <a:noAutofit/>
          </a:bodyPr>
          <a:lstStyle/>
          <a:p>
            <a:pPr algn="l" fontAlgn="auto">
              <a:spcAft>
                <a:spcPts val="0"/>
              </a:spcAft>
              <a:defRPr/>
            </a:pPr>
            <a:r>
              <a:rPr lang="en-GB" sz="2800" noProof="0" dirty="0" err="1">
                <a:ea typeface="+mj-ea"/>
                <a:cs typeface="+mj-cs"/>
              </a:rPr>
              <a:t>Confiance</a:t>
            </a:r>
            <a:r>
              <a:rPr lang="en-GB" sz="2800" noProof="0" dirty="0">
                <a:ea typeface="+mj-ea"/>
                <a:cs typeface="+mj-cs"/>
              </a:rPr>
              <a:t> </a:t>
            </a:r>
            <a:r>
              <a:rPr lang="en-GB" sz="2800" noProof="0" dirty="0" err="1">
                <a:ea typeface="+mj-ea"/>
                <a:cs typeface="+mj-cs"/>
              </a:rPr>
              <a:t>populaire</a:t>
            </a:r>
            <a:r>
              <a:rPr lang="en-GB" sz="2800" noProof="0" dirty="0">
                <a:ea typeface="+mj-ea"/>
                <a:cs typeface="+mj-cs"/>
              </a:rPr>
              <a:t> </a:t>
            </a:r>
            <a:r>
              <a:rPr lang="en-GB" sz="2800" noProof="0" dirty="0" err="1">
                <a:ea typeface="+mj-ea"/>
                <a:cs typeface="+mj-cs"/>
              </a:rPr>
              <a:t>envers</a:t>
            </a:r>
            <a:r>
              <a:rPr lang="en-GB" sz="2800" noProof="0" dirty="0">
                <a:ea typeface="+mj-ea"/>
                <a:cs typeface="+mj-cs"/>
              </a:rPr>
              <a:t> le </a:t>
            </a:r>
            <a:r>
              <a:rPr lang="en-GB" sz="2800" noProof="0" dirty="0" err="1">
                <a:ea typeface="+mj-ea"/>
                <a:cs typeface="+mj-cs"/>
              </a:rPr>
              <a:t>conseil</a:t>
            </a:r>
            <a:r>
              <a:rPr lang="en-GB" sz="2800" noProof="0" dirty="0">
                <a:ea typeface="+mj-ea"/>
                <a:cs typeface="+mj-cs"/>
              </a:rPr>
              <a:t> c</a:t>
            </a:r>
            <a:r>
              <a:rPr lang="en-GB" sz="2800" dirty="0" err="1">
                <a:ea typeface="+mj-ea"/>
                <a:cs typeface="+mj-cs"/>
              </a:rPr>
              <a:t>ommunal</a:t>
            </a:r>
            <a:r>
              <a:rPr lang="en-GB" sz="2800" dirty="0">
                <a:ea typeface="+mj-ea"/>
                <a:cs typeface="+mj-cs"/>
              </a:rPr>
              <a:t> </a:t>
            </a:r>
            <a:r>
              <a:rPr lang="en-GB" sz="2800" b="0" dirty="0">
                <a:ea typeface="+mj-ea"/>
                <a:cs typeface="+mj-cs"/>
              </a:rPr>
              <a:t>| Guinée |</a:t>
            </a:r>
            <a:r>
              <a:rPr lang="en-GB" sz="2800" b="0" noProof="0" dirty="0">
                <a:ea typeface="+mj-ea"/>
                <a:cs typeface="+mj-cs"/>
              </a:rPr>
              <a:t>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Conseil communal? </a:t>
            </a:r>
            <a:r>
              <a:rPr lang="fr-FR" b="1" i="1" dirty="0">
                <a:latin typeface="Century Gothic" charset="0"/>
                <a:ea typeface="MS PGothic" charset="0"/>
                <a:cs typeface="Century Gothic" charset="0"/>
              </a:rPr>
              <a:t>NB: Le nouveau Conseil Communal a été élu en février 2018.</a:t>
            </a:r>
            <a:endParaRPr lang="fr-FR" i="1" dirty="0">
              <a:latin typeface="Century Gothic" charset="0"/>
              <a:ea typeface="MS PGothic" charset="0"/>
              <a:cs typeface="Century Gothic" charset="0"/>
            </a:endParaRPr>
          </a:p>
        </p:txBody>
      </p:sp>
      <p:graphicFrame>
        <p:nvGraphicFramePr>
          <p:cNvPr id="6" name="Chart 5">
            <a:extLst>
              <a:ext uri="{FF2B5EF4-FFF2-40B4-BE49-F238E27FC236}">
                <a16:creationId xmlns:a16="http://schemas.microsoft.com/office/drawing/2014/main" xmlns="" id="{FC76578D-90D7-4492-A708-405686E58AA1}"/>
              </a:ext>
            </a:extLst>
          </p:cNvPr>
          <p:cNvGraphicFramePr>
            <a:graphicFrameLocks/>
          </p:cNvGraphicFramePr>
          <p:nvPr>
            <p:extLst>
              <p:ext uri="{D42A27DB-BD31-4B8C-83A1-F6EECF244321}">
                <p14:modId xmlns:p14="http://schemas.microsoft.com/office/powerpoint/2010/main" val="2179243979"/>
              </p:ext>
            </p:extLst>
          </p:nvPr>
        </p:nvGraphicFramePr>
        <p:xfrm>
          <a:off x="597159" y="1259634"/>
          <a:ext cx="7473821" cy="4260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117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15"/>
            <a:ext cx="3573624" cy="2832935"/>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le </a:t>
            </a:r>
            <a:r>
              <a:rPr lang="en-GB" sz="2400" noProof="0" dirty="0" err="1">
                <a:ea typeface="+mj-ea"/>
                <a:cs typeface="+mj-cs"/>
              </a:rPr>
              <a:t>conseil</a:t>
            </a:r>
            <a:r>
              <a:rPr lang="en-GB" sz="2400" noProof="0" dirty="0">
                <a:ea typeface="+mj-ea"/>
                <a:cs typeface="+mj-cs"/>
              </a:rPr>
              <a:t> communal             </a:t>
            </a:r>
            <a:r>
              <a:rPr lang="en-GB" sz="2400" b="0" dirty="0"/>
              <a:t>| par </a:t>
            </a:r>
            <a:r>
              <a:rPr lang="en-GB" sz="2400" b="0" dirty="0" err="1"/>
              <a:t>groupe</a:t>
            </a:r>
            <a:r>
              <a:rPr lang="en-GB" sz="2400" b="0" dirty="0"/>
              <a:t>       socio-</a:t>
            </a:r>
            <a:r>
              <a:rPr lang="en-GB" sz="2400" b="0" dirty="0" err="1"/>
              <a:t>démographique</a:t>
            </a:r>
            <a:r>
              <a:rPr lang="en-GB" sz="2400" b="0" dirty="0"/>
              <a:t>              | Guinée                       |2019</a:t>
            </a:r>
            <a:endParaRPr lang="en-GB" sz="2400" b="0" noProof="0" dirty="0">
              <a:ea typeface="+mj-ea"/>
              <a:cs typeface="+mj-cs"/>
            </a:endParaRPr>
          </a:p>
        </p:txBody>
      </p:sp>
      <p:sp>
        <p:nvSpPr>
          <p:cNvPr id="2050" name="Text Placeholder 2"/>
          <p:cNvSpPr>
            <a:spLocks noGrp="1"/>
          </p:cNvSpPr>
          <p:nvPr>
            <p:ph type="body" sz="quarter" idx="13"/>
          </p:nvPr>
        </p:nvSpPr>
        <p:spPr>
          <a:xfrm>
            <a:off x="405512" y="3247053"/>
            <a:ext cx="2813549" cy="2920028"/>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Conseil Communal? </a:t>
            </a:r>
            <a:r>
              <a:rPr lang="fr-FR" i="1" dirty="0">
                <a:solidFill>
                  <a:srgbClr val="3C3C3C"/>
                </a:solidFill>
                <a:latin typeface="Century Gothic" charset="0"/>
                <a:ea typeface="MS PGothic" charset="0"/>
                <a:cs typeface="Century Gothic" charset="0"/>
              </a:rPr>
              <a:t>(% qui disent « partiellement confiance » ou « beaucoup confiance »)</a:t>
            </a:r>
          </a:p>
          <a:p>
            <a:r>
              <a:rPr lang="fr-FR" b="1" i="1" dirty="0">
                <a:latin typeface="Century Gothic" charset="0"/>
                <a:ea typeface="MS PGothic" charset="0"/>
                <a:cs typeface="Century Gothic" charset="0"/>
              </a:rPr>
              <a:t>NB: Le nouveau Conseil Communal a été élu en février 2018.</a:t>
            </a:r>
            <a:endParaRPr lang="fr-FR" i="1" dirty="0">
              <a:latin typeface="Century Gothic" charset="0"/>
              <a:ea typeface="MS PGothic" charset="0"/>
              <a:cs typeface="Century Gothic" charset="0"/>
            </a:endParaRPr>
          </a:p>
        </p:txBody>
      </p:sp>
      <p:graphicFrame>
        <p:nvGraphicFramePr>
          <p:cNvPr id="5" name="Graphique 2">
            <a:extLst>
              <a:ext uri="{FF2B5EF4-FFF2-40B4-BE49-F238E27FC236}">
                <a16:creationId xmlns:a16="http://schemas.microsoft.com/office/drawing/2014/main" xmlns="" id="{1FC7BFF4-ADE8-459D-968C-0DD40E28D4E2}"/>
              </a:ext>
            </a:extLst>
          </p:cNvPr>
          <p:cNvGraphicFramePr>
            <a:graphicFrameLocks/>
          </p:cNvGraphicFramePr>
          <p:nvPr>
            <p:extLst>
              <p:ext uri="{D42A27DB-BD31-4B8C-83A1-F6EECF244321}">
                <p14:modId xmlns:p14="http://schemas.microsoft.com/office/powerpoint/2010/main" val="1596783766"/>
              </p:ext>
            </p:extLst>
          </p:nvPr>
        </p:nvGraphicFramePr>
        <p:xfrm>
          <a:off x="3219061" y="0"/>
          <a:ext cx="5924938"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502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12" y="274638"/>
            <a:ext cx="7908064" cy="728918"/>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populaire</a:t>
            </a:r>
            <a:r>
              <a:rPr lang="en-GB" sz="2400" noProof="0" dirty="0">
                <a:ea typeface="+mj-ea"/>
                <a:cs typeface="+mj-cs"/>
              </a:rPr>
              <a:t> </a:t>
            </a:r>
            <a:r>
              <a:rPr lang="en-GB" sz="2400" noProof="0" dirty="0" err="1">
                <a:ea typeface="+mj-ea"/>
                <a:cs typeface="+mj-cs"/>
              </a:rPr>
              <a:t>envers</a:t>
            </a:r>
            <a:r>
              <a:rPr lang="en-GB" sz="2400" noProof="0" dirty="0">
                <a:ea typeface="+mj-ea"/>
                <a:cs typeface="+mj-cs"/>
              </a:rPr>
              <a:t> les </a:t>
            </a:r>
            <a:r>
              <a:rPr lang="en-GB" sz="2400" noProof="0" dirty="0" err="1">
                <a:ea typeface="+mj-ea"/>
                <a:cs typeface="+mj-cs"/>
              </a:rPr>
              <a:t>partis</a:t>
            </a:r>
            <a:r>
              <a:rPr lang="en-GB" sz="2400" noProof="0" dirty="0">
                <a:ea typeface="+mj-ea"/>
                <a:cs typeface="+mj-cs"/>
              </a:rPr>
              <a:t> de politiques</a:t>
            </a:r>
            <a:r>
              <a:rPr lang="en-GB" sz="2400" b="0" dirty="0"/>
              <a:t> | Guinée </a:t>
            </a:r>
            <a:r>
              <a:rPr lang="en-GB" sz="2400" b="0" noProof="0" dirty="0">
                <a:ea typeface="+mj-ea"/>
                <a:cs typeface="+mj-cs"/>
              </a:rPr>
              <a:t>| 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Questions posées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 parti au pouvoir? Les partis de l’opposition?</a:t>
            </a:r>
          </a:p>
        </p:txBody>
      </p:sp>
      <p:graphicFrame>
        <p:nvGraphicFramePr>
          <p:cNvPr id="5" name="Chart 4">
            <a:extLst>
              <a:ext uri="{FF2B5EF4-FFF2-40B4-BE49-F238E27FC236}">
                <a16:creationId xmlns:a16="http://schemas.microsoft.com/office/drawing/2014/main" xmlns="" id="{B17EC2D9-6A99-4644-A937-1AD4ADA973DD}"/>
              </a:ext>
            </a:extLst>
          </p:cNvPr>
          <p:cNvGraphicFramePr>
            <a:graphicFrameLocks/>
          </p:cNvGraphicFramePr>
          <p:nvPr>
            <p:extLst>
              <p:ext uri="{D42A27DB-BD31-4B8C-83A1-F6EECF244321}">
                <p14:modId xmlns:p14="http://schemas.microsoft.com/office/powerpoint/2010/main" val="3496849918"/>
              </p:ext>
            </p:extLst>
          </p:nvPr>
        </p:nvGraphicFramePr>
        <p:xfrm>
          <a:off x="597159" y="1194317"/>
          <a:ext cx="7716417" cy="4152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9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0666"/>
            <a:ext cx="3545633" cy="2746509"/>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le </a:t>
            </a:r>
            <a:r>
              <a:rPr lang="en-GB" sz="2400" dirty="0" err="1">
                <a:ea typeface="+mj-ea"/>
                <a:cs typeface="+mj-cs"/>
              </a:rPr>
              <a:t>p</a:t>
            </a:r>
            <a:r>
              <a:rPr lang="en-GB" sz="2400" noProof="0" dirty="0" err="1">
                <a:ea typeface="+mj-ea"/>
                <a:cs typeface="+mj-cs"/>
              </a:rPr>
              <a:t>arti</a:t>
            </a:r>
            <a:r>
              <a:rPr lang="en-GB" sz="2400" noProof="0" dirty="0">
                <a:ea typeface="+mj-ea"/>
                <a:cs typeface="+mj-cs"/>
              </a:rPr>
              <a:t> au </a:t>
            </a:r>
            <a:r>
              <a:rPr lang="en-GB" sz="2400" noProof="0" dirty="0" err="1">
                <a:ea typeface="+mj-ea"/>
                <a:cs typeface="+mj-cs"/>
              </a:rPr>
              <a:t>pouvoir</a:t>
            </a:r>
            <a:r>
              <a:rPr lang="en-GB" sz="2400" noProof="0" dirty="0">
                <a:ea typeface="+mj-ea"/>
                <a:cs typeface="+mj-cs"/>
              </a:rPr>
              <a:t>             </a:t>
            </a:r>
            <a:r>
              <a:rPr lang="en-GB" sz="2400" b="0" dirty="0"/>
              <a:t>| par </a:t>
            </a:r>
            <a:r>
              <a:rPr lang="en-GB" sz="2400" b="0" dirty="0" err="1"/>
              <a:t>groupe</a:t>
            </a:r>
            <a:r>
              <a:rPr lang="en-GB" sz="2400" b="0" dirty="0"/>
              <a:t>                  socio-</a:t>
            </a:r>
            <a:r>
              <a:rPr lang="en-GB" sz="2400" b="0" dirty="0" err="1"/>
              <a:t>démographique</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405512" y="3428999"/>
            <a:ext cx="2944178" cy="2738081"/>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 parti au pouvoir? </a:t>
            </a:r>
            <a:r>
              <a:rPr lang="fr-FR" i="1" dirty="0">
                <a:solidFill>
                  <a:srgbClr val="3C3C3C"/>
                </a:solidFill>
                <a:latin typeface="Century Gothic" charset="0"/>
                <a:ea typeface="MS PGothic" charset="0"/>
                <a:cs typeface="Century Gothic" charset="0"/>
              </a:rPr>
              <a:t>(% qui disent « partiellement confiance » ou « beaucoup confiance »)</a:t>
            </a:r>
          </a:p>
          <a:p>
            <a:endParaRPr lang="fr-FR" i="1" dirty="0">
              <a:latin typeface="Century Gothic" charset="0"/>
              <a:ea typeface="MS PGothic" charset="0"/>
              <a:cs typeface="Century Gothic" charset="0"/>
            </a:endParaRPr>
          </a:p>
        </p:txBody>
      </p:sp>
      <p:graphicFrame>
        <p:nvGraphicFramePr>
          <p:cNvPr id="5" name="Graphique 2">
            <a:extLst>
              <a:ext uri="{FF2B5EF4-FFF2-40B4-BE49-F238E27FC236}">
                <a16:creationId xmlns:a16="http://schemas.microsoft.com/office/drawing/2014/main" xmlns="" id="{E50CA4F2-C264-4ECA-BAE1-DB6AEA42B093}"/>
              </a:ext>
            </a:extLst>
          </p:cNvPr>
          <p:cNvGraphicFramePr>
            <a:graphicFrameLocks/>
          </p:cNvGraphicFramePr>
          <p:nvPr>
            <p:extLst>
              <p:ext uri="{D42A27DB-BD31-4B8C-83A1-F6EECF244321}">
                <p14:modId xmlns:p14="http://schemas.microsoft.com/office/powerpoint/2010/main" val="3065165877"/>
              </p:ext>
            </p:extLst>
          </p:nvPr>
        </p:nvGraphicFramePr>
        <p:xfrm>
          <a:off x="3284376" y="0"/>
          <a:ext cx="5859624"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08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5"/>
            <a:ext cx="8432800" cy="908411"/>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populaire</a:t>
            </a:r>
            <a:r>
              <a:rPr lang="en-GB" sz="2400" noProof="0" dirty="0">
                <a:ea typeface="+mj-ea"/>
                <a:cs typeface="+mj-cs"/>
              </a:rPr>
              <a:t> </a:t>
            </a:r>
            <a:r>
              <a:rPr lang="en-GB" sz="2400" noProof="0" dirty="0" err="1">
                <a:ea typeface="+mj-ea"/>
                <a:cs typeface="+mj-cs"/>
              </a:rPr>
              <a:t>envers</a:t>
            </a:r>
            <a:r>
              <a:rPr lang="en-GB" sz="2400" noProof="0" dirty="0">
                <a:ea typeface="+mj-ea"/>
                <a:cs typeface="+mj-cs"/>
              </a:rPr>
              <a:t> la police/gendarmerie et les forces de </a:t>
            </a:r>
            <a:r>
              <a:rPr lang="en-GB" sz="2400" noProof="0" dirty="0" err="1">
                <a:ea typeface="+mj-ea"/>
                <a:cs typeface="+mj-cs"/>
              </a:rPr>
              <a:t>défense</a:t>
            </a:r>
            <a:r>
              <a:rPr lang="en-GB" sz="2400" noProof="0" dirty="0">
                <a:ea typeface="+mj-ea"/>
                <a:cs typeface="+mj-cs"/>
              </a:rPr>
              <a:t> </a:t>
            </a:r>
            <a:r>
              <a:rPr lang="en-GB" sz="2400" b="0" dirty="0">
                <a:ea typeface="+mj-ea"/>
                <a:cs typeface="+mj-cs"/>
              </a:rPr>
              <a:t>| Guinée </a:t>
            </a:r>
            <a:r>
              <a:rPr lang="en-GB" sz="2400" b="0" noProof="0" dirty="0">
                <a:ea typeface="+mj-ea"/>
                <a:cs typeface="+mj-cs"/>
              </a:rPr>
              <a:t>| 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Questions posées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La police ou la gendarmerie)? Les forces de défense?</a:t>
            </a:r>
          </a:p>
        </p:txBody>
      </p:sp>
      <p:graphicFrame>
        <p:nvGraphicFramePr>
          <p:cNvPr id="7" name="Chart 6">
            <a:extLst>
              <a:ext uri="{FF2B5EF4-FFF2-40B4-BE49-F238E27FC236}">
                <a16:creationId xmlns:a16="http://schemas.microsoft.com/office/drawing/2014/main" xmlns="" id="{2B69D15C-26CD-40EB-BFB5-818CC7076736}"/>
              </a:ext>
            </a:extLst>
          </p:cNvPr>
          <p:cNvGraphicFramePr>
            <a:graphicFrameLocks/>
          </p:cNvGraphicFramePr>
          <p:nvPr>
            <p:extLst>
              <p:ext uri="{D42A27DB-BD31-4B8C-83A1-F6EECF244321}">
                <p14:modId xmlns:p14="http://schemas.microsoft.com/office/powerpoint/2010/main" val="1510463525"/>
              </p:ext>
            </p:extLst>
          </p:nvPr>
        </p:nvGraphicFramePr>
        <p:xfrm>
          <a:off x="643812" y="1119674"/>
          <a:ext cx="8042988" cy="4320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8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23"/>
            <a:ext cx="8432800" cy="959836"/>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la police/gendarmerie et les forces de </a:t>
            </a:r>
            <a:r>
              <a:rPr lang="en-GB" sz="2400" noProof="0" dirty="0" err="1">
                <a:ea typeface="+mj-ea"/>
                <a:cs typeface="+mj-cs"/>
              </a:rPr>
              <a:t>défense</a:t>
            </a:r>
            <a:r>
              <a:rPr lang="en-GB" sz="2400" noProof="0" dirty="0">
                <a:ea typeface="+mj-ea"/>
                <a:cs typeface="+mj-cs"/>
              </a:rPr>
              <a:t> </a:t>
            </a:r>
            <a:r>
              <a:rPr lang="en-GB" sz="2400" b="0" dirty="0"/>
              <a:t>| par </a:t>
            </a:r>
            <a:r>
              <a:rPr lang="en-GB" sz="2400" b="0" dirty="0" err="1"/>
              <a:t>groupe</a:t>
            </a:r>
            <a:r>
              <a:rPr lang="en-GB" sz="2400" b="0" dirty="0"/>
              <a:t> socio-</a:t>
            </a:r>
            <a:r>
              <a:rPr lang="en-GB" sz="2400" b="0" dirty="0" err="1"/>
              <a:t>démographique</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405512" y="5327780"/>
            <a:ext cx="8281288" cy="839301"/>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La police ou la gendarmerie? Les forces de défense? </a:t>
            </a:r>
            <a:r>
              <a:rPr lang="fr-FR" i="1" dirty="0">
                <a:solidFill>
                  <a:srgbClr val="3C3C3C"/>
                </a:solidFill>
                <a:latin typeface="Century Gothic" charset="0"/>
                <a:ea typeface="MS PGothic" charset="0"/>
                <a:cs typeface="Century Gothic" charset="0"/>
              </a:rPr>
              <a:t>(% qui disent « partiellement confiance » ou « beaucoup confiance »)</a:t>
            </a:r>
          </a:p>
          <a:p>
            <a:endParaRPr lang="fr-FR" i="1" dirty="0">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9F292791-A568-48A4-8D37-B4B3D4238D32}"/>
              </a:ext>
            </a:extLst>
          </p:cNvPr>
          <p:cNvGraphicFramePr>
            <a:graphicFrameLocks/>
          </p:cNvGraphicFramePr>
          <p:nvPr>
            <p:extLst>
              <p:ext uri="{D42A27DB-BD31-4B8C-83A1-F6EECF244321}">
                <p14:modId xmlns:p14="http://schemas.microsoft.com/office/powerpoint/2010/main" val="2549151809"/>
              </p:ext>
            </p:extLst>
          </p:nvPr>
        </p:nvGraphicFramePr>
        <p:xfrm>
          <a:off x="457200" y="1156996"/>
          <a:ext cx="8052318" cy="4170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27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689"/>
            <a:ext cx="7791061" cy="629879"/>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populaire</a:t>
            </a:r>
            <a:r>
              <a:rPr lang="en-GB" sz="2400" noProof="0" dirty="0">
                <a:ea typeface="+mj-ea"/>
                <a:cs typeface="+mj-cs"/>
              </a:rPr>
              <a:t> </a:t>
            </a:r>
            <a:r>
              <a:rPr lang="en-GB" sz="2400" noProof="0" dirty="0" err="1">
                <a:ea typeface="+mj-ea"/>
                <a:cs typeface="+mj-cs"/>
              </a:rPr>
              <a:t>envers</a:t>
            </a:r>
            <a:r>
              <a:rPr lang="en-GB" sz="2400" noProof="0" dirty="0">
                <a:ea typeface="+mj-ea"/>
                <a:cs typeface="+mj-cs"/>
              </a:rPr>
              <a:t> les </a:t>
            </a:r>
            <a:r>
              <a:rPr lang="en-GB" sz="2400" noProof="0" dirty="0" err="1">
                <a:ea typeface="+mj-ea"/>
                <a:cs typeface="+mj-cs"/>
              </a:rPr>
              <a:t>cours</a:t>
            </a:r>
            <a:r>
              <a:rPr lang="en-GB" sz="2400" noProof="0" dirty="0">
                <a:ea typeface="+mj-ea"/>
                <a:cs typeface="+mj-cs"/>
              </a:rPr>
              <a:t> et </a:t>
            </a:r>
            <a:r>
              <a:rPr lang="en-GB" sz="2400" noProof="0" dirty="0" err="1">
                <a:ea typeface="+mj-ea"/>
                <a:cs typeface="+mj-cs"/>
              </a:rPr>
              <a:t>tribunaux</a:t>
            </a:r>
            <a:r>
              <a:rPr lang="en-GB" sz="2400" noProof="0" dirty="0">
                <a:ea typeface="+mj-ea"/>
                <a:cs typeface="+mj-cs"/>
              </a:rPr>
              <a:t> </a:t>
            </a:r>
            <a:r>
              <a:rPr lang="en-GB" sz="2400" b="0" noProof="0" dirty="0">
                <a:ea typeface="+mj-ea"/>
                <a:cs typeface="+mj-cs"/>
              </a:rPr>
              <a:t>| Guinée </a:t>
            </a:r>
            <a:r>
              <a:rPr lang="en-GB" sz="2400" b="0" dirty="0"/>
              <a:t>| </a:t>
            </a:r>
            <a:r>
              <a:rPr lang="en-GB" sz="2400" b="0" noProof="0" dirty="0">
                <a:ea typeface="+mj-ea"/>
                <a:cs typeface="+mj-cs"/>
              </a:rPr>
              <a:t>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Les cours et tribunaux? </a:t>
            </a:r>
          </a:p>
        </p:txBody>
      </p:sp>
      <p:graphicFrame>
        <p:nvGraphicFramePr>
          <p:cNvPr id="6" name="Chart 5">
            <a:extLst>
              <a:ext uri="{FF2B5EF4-FFF2-40B4-BE49-F238E27FC236}">
                <a16:creationId xmlns:a16="http://schemas.microsoft.com/office/drawing/2014/main" xmlns="" id="{3DB52E57-4156-48C5-BA35-4A6427CDCB4C}"/>
              </a:ext>
            </a:extLst>
          </p:cNvPr>
          <p:cNvGraphicFramePr>
            <a:graphicFrameLocks/>
          </p:cNvGraphicFramePr>
          <p:nvPr>
            <p:extLst>
              <p:ext uri="{D42A27DB-BD31-4B8C-83A1-F6EECF244321}">
                <p14:modId xmlns:p14="http://schemas.microsoft.com/office/powerpoint/2010/main" val="765736929"/>
              </p:ext>
            </p:extLst>
          </p:nvPr>
        </p:nvGraphicFramePr>
        <p:xfrm>
          <a:off x="531845" y="1091683"/>
          <a:ext cx="7791061" cy="4410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9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403428"/>
            <a:ext cx="6258560" cy="945538"/>
          </a:xfrm>
        </p:spPr>
        <p:txBody>
          <a:bodyPr>
            <a:normAutofit fontScale="90000"/>
          </a:bodyPr>
          <a:lstStyle/>
          <a:p>
            <a:r>
              <a:rPr lang="en-GB" sz="3600" dirty="0" err="1">
                <a:latin typeface="Century Gothic" charset="0"/>
                <a:ea typeface="MS PGothic" charset="0"/>
              </a:rPr>
              <a:t>Présentation</a:t>
            </a:r>
            <a:r>
              <a:rPr lang="en-GB" sz="3600" dirty="0">
                <a:latin typeface="Century Gothic" charset="0"/>
                <a:ea typeface="MS PGothic" charset="0"/>
              </a:rPr>
              <a:t> de Afrobarometer</a:t>
            </a:r>
            <a:endParaRPr lang="en-GB" sz="3600" noProof="0" dirty="0">
              <a:latin typeface="Century Gothic" charset="0"/>
              <a:ea typeface="MS PGothic" charset="0"/>
            </a:endParaRPr>
          </a:p>
        </p:txBody>
      </p:sp>
      <p:sp>
        <p:nvSpPr>
          <p:cNvPr id="4" name="Content Placeholder 2"/>
          <p:cNvSpPr txBox="1">
            <a:spLocks/>
          </p:cNvSpPr>
          <p:nvPr/>
        </p:nvSpPr>
        <p:spPr>
          <a:xfrm>
            <a:off x="249238" y="1575303"/>
            <a:ext cx="8700798" cy="5074879"/>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1200"/>
              </a:spcBef>
              <a:spcAft>
                <a:spcPts val="600"/>
              </a:spcAft>
              <a:defRPr/>
            </a:pPr>
            <a:r>
              <a:rPr lang="fr-FR" sz="2000" dirty="0">
                <a:solidFill>
                  <a:schemeClr val="tx1"/>
                </a:solidFill>
                <a:latin typeface="Century Gothic" pitchFamily="34" charset="0"/>
              </a:rPr>
              <a:t>Un réseau panafricain, indépendant, à but non-lucratif de recherche par sondage qui produit des données fiables sur les expériences et appréciations des Africains relatives à la qualité de vie, à la gouvernance, et à la démocratie. </a:t>
            </a:r>
          </a:p>
          <a:p>
            <a:pPr lvl="0">
              <a:spcBef>
                <a:spcPts val="1200"/>
              </a:spcBef>
              <a:spcAft>
                <a:spcPts val="600"/>
              </a:spcAft>
              <a:defRPr/>
            </a:pPr>
            <a:r>
              <a:rPr lang="fr-FR" sz="2000" dirty="0">
                <a:solidFill>
                  <a:schemeClr val="tx1"/>
                </a:solidFill>
                <a:latin typeface="Century Gothic" pitchFamily="34" charset="0"/>
              </a:rPr>
              <a:t>Lancé en 1999-2001 dans 12 pays. Les enquêtes du Round 8 en 2019/2020 sont prévues pour au moins 35 pays. </a:t>
            </a:r>
          </a:p>
          <a:p>
            <a:pPr lvl="0">
              <a:spcBef>
                <a:spcPts val="1200"/>
              </a:spcBef>
              <a:spcAft>
                <a:spcPts val="600"/>
              </a:spcAft>
              <a:defRPr/>
            </a:pPr>
            <a:r>
              <a:rPr lang="fr-FR" sz="2000" dirty="0">
                <a:solidFill>
                  <a:schemeClr val="tx1"/>
                </a:solidFill>
                <a:latin typeface="Century Gothic" pitchFamily="34" charset="0"/>
              </a:rPr>
              <a:t>L’objectif: Donner au public une voix dans les processus de prise de décision politique en fournissant des données de haute qualité aux décideurs, aux organisations de la société civile, aux académiciens, aux médias, aux bailleurs et investisseurs, ainsi qu’aux Africains ordinaires.</a:t>
            </a:r>
          </a:p>
          <a:p>
            <a:pPr lvl="0">
              <a:spcBef>
                <a:spcPts val="1200"/>
              </a:spcBef>
              <a:spcAft>
                <a:spcPts val="600"/>
              </a:spcAft>
              <a:defRPr/>
            </a:pPr>
            <a:r>
              <a:rPr lang="fr-FR" sz="2000" dirty="0">
                <a:solidFill>
                  <a:schemeClr val="tx1"/>
                </a:solidFill>
                <a:latin typeface="Century Gothic" pitchFamily="34" charset="0"/>
              </a:rPr>
              <a:t>Dans chaque pays, il y a un partenaire national responsable de la mise en œuvre de l’enquête. En Guinée, le partenaire national est </a:t>
            </a:r>
            <a:r>
              <a:rPr lang="fr-FR" sz="2000" b="1" dirty="0">
                <a:solidFill>
                  <a:schemeClr val="tx1"/>
                </a:solidFill>
                <a:latin typeface="Century Gothic" pitchFamily="34" charset="0"/>
              </a:rPr>
              <a:t>Stat View International</a:t>
            </a:r>
            <a:r>
              <a:rPr lang="fr-FR" sz="2000" dirty="0">
                <a:solidFill>
                  <a:schemeClr val="tx1"/>
                </a:solidFill>
                <a:latin typeface="Century Gothic" pitchFamily="34"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23"/>
            <a:ext cx="8432800" cy="819877"/>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les </a:t>
            </a:r>
            <a:r>
              <a:rPr lang="en-GB" sz="2400" noProof="0" dirty="0" err="1">
                <a:ea typeface="+mj-ea"/>
                <a:cs typeface="+mj-cs"/>
              </a:rPr>
              <a:t>cours</a:t>
            </a:r>
            <a:r>
              <a:rPr lang="en-GB" sz="2400" noProof="0" dirty="0">
                <a:ea typeface="+mj-ea"/>
                <a:cs typeface="+mj-cs"/>
              </a:rPr>
              <a:t> et </a:t>
            </a:r>
            <a:r>
              <a:rPr lang="en-GB" sz="2400" noProof="0" dirty="0" err="1">
                <a:ea typeface="+mj-ea"/>
                <a:cs typeface="+mj-cs"/>
              </a:rPr>
              <a:t>tribunaux</a:t>
            </a:r>
            <a:r>
              <a:rPr lang="en-GB" sz="2400" noProof="0" dirty="0">
                <a:ea typeface="+mj-ea"/>
                <a:cs typeface="+mj-cs"/>
              </a:rPr>
              <a:t> </a:t>
            </a:r>
            <a:r>
              <a:rPr lang="en-GB" sz="2400" b="0" dirty="0"/>
              <a:t>| par </a:t>
            </a:r>
            <a:r>
              <a:rPr lang="en-GB" sz="2400" b="0" dirty="0" err="1"/>
              <a:t>groupe</a:t>
            </a:r>
            <a:r>
              <a:rPr lang="en-GB" sz="2400" b="0" dirty="0"/>
              <a:t> socio-</a:t>
            </a:r>
            <a:r>
              <a:rPr lang="en-GB" sz="2400" b="0" dirty="0" err="1"/>
              <a:t>démographique</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405512" y="5537201"/>
            <a:ext cx="8281288" cy="629880"/>
          </a:xfrm>
        </p:spPr>
        <p:txBody>
          <a:bodyPr/>
          <a:lstStyle/>
          <a:p>
            <a:pPr lvl="0"/>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Les cours et tribunaux? </a:t>
            </a:r>
            <a:r>
              <a:rPr lang="fr-FR" i="1" dirty="0">
                <a:solidFill>
                  <a:srgbClr val="3C3C3C"/>
                </a:solidFill>
                <a:latin typeface="Century Gothic" charset="0"/>
                <a:ea typeface="MS PGothic" charset="0"/>
                <a:cs typeface="Century Gothic" charset="0"/>
              </a:rPr>
              <a:t>(% qui disent « partiellement confiance » ou « beaucoup confiance »)</a:t>
            </a:r>
          </a:p>
          <a:p>
            <a:endParaRPr lang="fr-FR" i="1" dirty="0">
              <a:latin typeface="Century Gothic" charset="0"/>
              <a:ea typeface="MS PGothic" charset="0"/>
              <a:cs typeface="Century Gothic" charset="0"/>
            </a:endParaRPr>
          </a:p>
        </p:txBody>
      </p:sp>
      <p:graphicFrame>
        <p:nvGraphicFramePr>
          <p:cNvPr id="5" name="Chart 4">
            <a:extLst>
              <a:ext uri="{FF2B5EF4-FFF2-40B4-BE49-F238E27FC236}">
                <a16:creationId xmlns:a16="http://schemas.microsoft.com/office/drawing/2014/main" xmlns="" id="{85036FB8-A61B-4C96-B11C-D2253692FE65}"/>
              </a:ext>
            </a:extLst>
          </p:cNvPr>
          <p:cNvGraphicFramePr>
            <a:graphicFrameLocks/>
          </p:cNvGraphicFramePr>
          <p:nvPr>
            <p:extLst>
              <p:ext uri="{D42A27DB-BD31-4B8C-83A1-F6EECF244321}">
                <p14:modId xmlns:p14="http://schemas.microsoft.com/office/powerpoint/2010/main" val="2949817394"/>
              </p:ext>
            </p:extLst>
          </p:nvPr>
        </p:nvGraphicFramePr>
        <p:xfrm>
          <a:off x="1036735" y="1203650"/>
          <a:ext cx="7018842" cy="4333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71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8"/>
            <a:ext cx="8432800" cy="927320"/>
          </a:xfrm>
          <a:ln>
            <a:noFill/>
          </a:ln>
        </p:spPr>
        <p:txBody>
          <a:bodyPr rtlCol="0">
            <a:noAutofit/>
          </a:bodyPr>
          <a:lstStyle/>
          <a:p>
            <a:pPr algn="l" fontAlgn="auto">
              <a:spcAft>
                <a:spcPts val="0"/>
              </a:spcAft>
              <a:defRPr/>
            </a:pPr>
            <a:r>
              <a:rPr lang="en-GB" sz="2400" dirty="0" err="1"/>
              <a:t>Confiance</a:t>
            </a:r>
            <a:r>
              <a:rPr lang="en-GB" sz="2400" dirty="0"/>
              <a:t> </a:t>
            </a:r>
            <a:r>
              <a:rPr lang="en-GB" sz="2400" dirty="0" err="1"/>
              <a:t>populaire</a:t>
            </a:r>
            <a:r>
              <a:rPr lang="en-GB" sz="2400" dirty="0"/>
              <a:t> </a:t>
            </a:r>
            <a:r>
              <a:rPr lang="en-GB" sz="2400" dirty="0" err="1"/>
              <a:t>envers</a:t>
            </a:r>
            <a:r>
              <a:rPr lang="en-GB" sz="2400" dirty="0"/>
              <a:t> la Direction </a:t>
            </a:r>
            <a:r>
              <a:rPr lang="en-GB" sz="2400" dirty="0" err="1"/>
              <a:t>Nationale</a:t>
            </a:r>
            <a:r>
              <a:rPr lang="en-GB" sz="2400" dirty="0"/>
              <a:t> des </a:t>
            </a:r>
            <a:r>
              <a:rPr lang="en-GB" sz="2400" dirty="0" err="1"/>
              <a:t>Impôts</a:t>
            </a:r>
            <a:r>
              <a:rPr lang="en-GB" sz="2400" dirty="0"/>
              <a:t> | Guinée </a:t>
            </a:r>
            <a:r>
              <a:rPr lang="en-GB" sz="2400" b="0" dirty="0"/>
              <a:t>|2019</a:t>
            </a:r>
            <a:endParaRPr lang="en-GB" sz="2400" b="0" noProof="0" dirty="0">
              <a:ea typeface="+mj-ea"/>
              <a:cs typeface="+mj-cs"/>
            </a:endParaRP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 posée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La Direction Nationale des Impôts? </a:t>
            </a:r>
          </a:p>
        </p:txBody>
      </p:sp>
      <p:graphicFrame>
        <p:nvGraphicFramePr>
          <p:cNvPr id="6" name="Chart 5">
            <a:extLst>
              <a:ext uri="{FF2B5EF4-FFF2-40B4-BE49-F238E27FC236}">
                <a16:creationId xmlns:a16="http://schemas.microsoft.com/office/drawing/2014/main" xmlns="" id="{CC5273CB-382E-4C5A-8019-9B04F45F2FAF}"/>
              </a:ext>
            </a:extLst>
          </p:cNvPr>
          <p:cNvGraphicFramePr>
            <a:graphicFrameLocks/>
          </p:cNvGraphicFramePr>
          <p:nvPr>
            <p:extLst>
              <p:ext uri="{D42A27DB-BD31-4B8C-83A1-F6EECF244321}">
                <p14:modId xmlns:p14="http://schemas.microsoft.com/office/powerpoint/2010/main" val="1283886009"/>
              </p:ext>
            </p:extLst>
          </p:nvPr>
        </p:nvGraphicFramePr>
        <p:xfrm>
          <a:off x="625151" y="1212980"/>
          <a:ext cx="7987003" cy="4086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432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68"/>
            <a:ext cx="8432800" cy="889716"/>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populaire</a:t>
            </a:r>
            <a:r>
              <a:rPr lang="en-GB" sz="2400" noProof="0" dirty="0">
                <a:ea typeface="+mj-ea"/>
                <a:cs typeface="+mj-cs"/>
              </a:rPr>
              <a:t> </a:t>
            </a:r>
            <a:r>
              <a:rPr lang="en-GB" sz="2400" noProof="0" dirty="0" err="1">
                <a:ea typeface="+mj-ea"/>
                <a:cs typeface="+mj-cs"/>
              </a:rPr>
              <a:t>envers</a:t>
            </a:r>
            <a:r>
              <a:rPr lang="en-GB" sz="2400" noProof="0" dirty="0">
                <a:ea typeface="+mj-ea"/>
                <a:cs typeface="+mj-cs"/>
              </a:rPr>
              <a:t> les chefs </a:t>
            </a:r>
            <a:r>
              <a:rPr lang="en-GB" sz="2400" noProof="0" dirty="0" err="1">
                <a:ea typeface="+mj-ea"/>
                <a:cs typeface="+mj-cs"/>
              </a:rPr>
              <a:t>traditionnels</a:t>
            </a:r>
            <a:r>
              <a:rPr lang="en-GB" sz="2400" noProof="0" dirty="0">
                <a:ea typeface="+mj-ea"/>
                <a:cs typeface="+mj-cs"/>
              </a:rPr>
              <a:t> </a:t>
            </a:r>
            <a:r>
              <a:rPr lang="en-GB" sz="2400" dirty="0">
                <a:ea typeface="+mj-ea"/>
                <a:cs typeface="+mj-cs"/>
              </a:rPr>
              <a:t>et les chefs religieux </a:t>
            </a:r>
            <a:r>
              <a:rPr lang="en-GB" sz="2400" b="0" dirty="0">
                <a:ea typeface="+mj-ea"/>
                <a:cs typeface="+mj-cs"/>
              </a:rPr>
              <a:t>| Guinée </a:t>
            </a:r>
            <a:r>
              <a:rPr lang="en-GB" sz="2400" b="0" noProof="0" dirty="0">
                <a:ea typeface="+mj-ea"/>
                <a:cs typeface="+mj-cs"/>
              </a:rPr>
              <a:t>|2019</a:t>
            </a:r>
          </a:p>
        </p:txBody>
      </p:sp>
      <p:sp>
        <p:nvSpPr>
          <p:cNvPr id="2050" name="Text Placeholder 2"/>
          <p:cNvSpPr>
            <a:spLocks noGrp="1"/>
          </p:cNvSpPr>
          <p:nvPr>
            <p:ph type="body" sz="quarter" idx="13"/>
          </p:nvPr>
        </p:nvSpPr>
        <p:spPr>
          <a:xfrm>
            <a:off x="405512" y="5537201"/>
            <a:ext cx="8281288" cy="629880"/>
          </a:xfrm>
        </p:spPr>
        <p:txBody>
          <a:bodyPr/>
          <a:lstStyle/>
          <a:p>
            <a:r>
              <a:rPr lang="fr-FR" b="1" i="1" dirty="0">
                <a:latin typeface="Century Gothic" charset="0"/>
                <a:ea typeface="MS PGothic" charset="0"/>
                <a:cs typeface="Century Gothic" charset="0"/>
              </a:rPr>
              <a:t>Questions posées aux répondants: </a:t>
            </a:r>
            <a:r>
              <a:rPr lang="fr-FR" i="1" dirty="0">
                <a:latin typeface="Century Gothic" charset="0"/>
                <a:ea typeface="MS PGothic" charset="0"/>
                <a:cs typeface="Century Gothic" charset="0"/>
              </a:rPr>
              <a:t>A quel point faites-vous confiance à chacune des institutions suivantes, ou n’en avez-vous pas suffisamment entendu parler pour vous prononcer: Les chefs traditionnels? Les chef religieux?</a:t>
            </a:r>
          </a:p>
        </p:txBody>
      </p:sp>
      <p:graphicFrame>
        <p:nvGraphicFramePr>
          <p:cNvPr id="7" name="Chart 6">
            <a:extLst>
              <a:ext uri="{FF2B5EF4-FFF2-40B4-BE49-F238E27FC236}">
                <a16:creationId xmlns:a16="http://schemas.microsoft.com/office/drawing/2014/main" xmlns="" id="{F234565C-13C7-40B0-B69D-1672A526D4C4}"/>
              </a:ext>
            </a:extLst>
          </p:cNvPr>
          <p:cNvGraphicFramePr>
            <a:graphicFrameLocks/>
          </p:cNvGraphicFramePr>
          <p:nvPr>
            <p:extLst>
              <p:ext uri="{D42A27DB-BD31-4B8C-83A1-F6EECF244321}">
                <p14:modId xmlns:p14="http://schemas.microsoft.com/office/powerpoint/2010/main" val="31223372"/>
              </p:ext>
            </p:extLst>
          </p:nvPr>
        </p:nvGraphicFramePr>
        <p:xfrm>
          <a:off x="457200" y="1082352"/>
          <a:ext cx="7931020" cy="4376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890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23"/>
            <a:ext cx="8686800" cy="1226276"/>
          </a:xfrm>
          <a:ln>
            <a:noFill/>
          </a:ln>
        </p:spPr>
        <p:txBody>
          <a:bodyPr rtlCol="0">
            <a:noAutofit/>
          </a:bodyPr>
          <a:lstStyle/>
          <a:p>
            <a:pPr algn="l" fontAlgn="auto">
              <a:spcAft>
                <a:spcPts val="0"/>
              </a:spcAft>
              <a:defRPr/>
            </a:pPr>
            <a:r>
              <a:rPr lang="en-GB" sz="2400" noProof="0" dirty="0" err="1">
                <a:ea typeface="+mj-ea"/>
                <a:cs typeface="+mj-cs"/>
              </a:rPr>
              <a:t>Confiance</a:t>
            </a:r>
            <a:r>
              <a:rPr lang="en-GB" sz="2400" noProof="0" dirty="0">
                <a:ea typeface="+mj-ea"/>
                <a:cs typeface="+mj-cs"/>
              </a:rPr>
              <a:t> </a:t>
            </a:r>
            <a:r>
              <a:rPr lang="en-GB" sz="2400" noProof="0" dirty="0" err="1">
                <a:ea typeface="+mj-ea"/>
                <a:cs typeface="+mj-cs"/>
              </a:rPr>
              <a:t>envers</a:t>
            </a:r>
            <a:r>
              <a:rPr lang="en-GB" sz="2400" noProof="0" dirty="0">
                <a:ea typeface="+mj-ea"/>
                <a:cs typeface="+mj-cs"/>
              </a:rPr>
              <a:t> les chefs </a:t>
            </a:r>
            <a:r>
              <a:rPr lang="en-GB" sz="2400" noProof="0" dirty="0" err="1">
                <a:ea typeface="+mj-ea"/>
                <a:cs typeface="+mj-cs"/>
              </a:rPr>
              <a:t>traditionnels</a:t>
            </a:r>
            <a:r>
              <a:rPr lang="en-GB" sz="2400" noProof="0" dirty="0">
                <a:ea typeface="+mj-ea"/>
                <a:cs typeface="+mj-cs"/>
              </a:rPr>
              <a:t> et les chefs religieux </a:t>
            </a:r>
            <a:r>
              <a:rPr lang="en-GB" sz="2400" b="0" dirty="0"/>
              <a:t>| par </a:t>
            </a:r>
            <a:r>
              <a:rPr lang="en-GB" sz="2400" b="0" dirty="0" err="1"/>
              <a:t>groupe</a:t>
            </a:r>
            <a:r>
              <a:rPr lang="en-GB" sz="2400" b="0" dirty="0"/>
              <a:t> socio-</a:t>
            </a:r>
            <a:r>
              <a:rPr lang="en-GB" sz="2400" b="0" dirty="0" err="1"/>
              <a:t>démographique</a:t>
            </a:r>
            <a:r>
              <a:rPr lang="en-GB" sz="2400" b="0" dirty="0"/>
              <a:t> | Guinée|2019</a:t>
            </a:r>
            <a:endParaRPr lang="en-GB" sz="2400" b="0" noProof="0" dirty="0">
              <a:ea typeface="+mj-ea"/>
              <a:cs typeface="+mj-cs"/>
            </a:endParaRPr>
          </a:p>
        </p:txBody>
      </p:sp>
      <p:sp>
        <p:nvSpPr>
          <p:cNvPr id="2050" name="Text Placeholder 2"/>
          <p:cNvSpPr>
            <a:spLocks noGrp="1"/>
          </p:cNvSpPr>
          <p:nvPr>
            <p:ph type="body" sz="quarter" idx="13"/>
          </p:nvPr>
        </p:nvSpPr>
        <p:spPr>
          <a:xfrm>
            <a:off x="405511" y="5607697"/>
            <a:ext cx="8514553" cy="559383"/>
          </a:xfrm>
        </p:spPr>
        <p:txBody>
          <a:bodyPr/>
          <a:lstStyle/>
          <a:p>
            <a:pPr lvl="0"/>
            <a:r>
              <a:rPr lang="fr-FR" sz="1200" b="1" i="1" dirty="0">
                <a:latin typeface="Century Gothic" charset="0"/>
                <a:ea typeface="MS PGothic" charset="0"/>
                <a:cs typeface="Century Gothic" charset="0"/>
              </a:rPr>
              <a:t>Questions posées aux répondants: </a:t>
            </a:r>
            <a:r>
              <a:rPr lang="fr-FR" sz="1200" i="1" dirty="0">
                <a:latin typeface="Century Gothic" charset="0"/>
                <a:ea typeface="MS PGothic" charset="0"/>
                <a:cs typeface="Century Gothic" charset="0"/>
              </a:rPr>
              <a:t>A quel point faites-vous confiance à chacune des institutions suivantes, ou n’en avez-vous pas suffisamment entendu parler pour vous prononcer: Les chefs traditionnels? Les chefs religieux?</a:t>
            </a:r>
            <a:r>
              <a:rPr lang="fr-FR" sz="1200" b="1" i="1" dirty="0">
                <a:latin typeface="Century Gothic" charset="0"/>
                <a:ea typeface="MS PGothic" charset="0"/>
                <a:cs typeface="Century Gothic" charset="0"/>
              </a:rPr>
              <a:t> </a:t>
            </a:r>
            <a:r>
              <a:rPr lang="fr-FR" sz="1200" i="1" dirty="0">
                <a:solidFill>
                  <a:srgbClr val="3C3C3C"/>
                </a:solidFill>
                <a:latin typeface="Century Gothic" charset="0"/>
                <a:ea typeface="MS PGothic" charset="0"/>
                <a:cs typeface="Century Gothic" charset="0"/>
              </a:rPr>
              <a:t>(% qui disent « partiellement confiance » ou « beaucoup confiance »)</a:t>
            </a:r>
          </a:p>
          <a:p>
            <a:endParaRPr lang="fr-FR" sz="1200" b="1" i="1" dirty="0">
              <a:latin typeface="Century Gothic" charset="0"/>
              <a:ea typeface="MS PGothic" charset="0"/>
              <a:cs typeface="Century Gothic" charset="0"/>
            </a:endParaRPr>
          </a:p>
          <a:p>
            <a:r>
              <a:rPr lang="fr-FR" sz="1200" i="1" dirty="0">
                <a:latin typeface="Century Gothic" charset="0"/>
                <a:ea typeface="MS PGothic" charset="0"/>
                <a:cs typeface="Century Gothic" charset="0"/>
              </a:rPr>
              <a:t>? </a:t>
            </a:r>
          </a:p>
        </p:txBody>
      </p:sp>
      <p:graphicFrame>
        <p:nvGraphicFramePr>
          <p:cNvPr id="6" name="Chart 5">
            <a:extLst>
              <a:ext uri="{FF2B5EF4-FFF2-40B4-BE49-F238E27FC236}">
                <a16:creationId xmlns:a16="http://schemas.microsoft.com/office/drawing/2014/main" xmlns="" id="{1D00AEBC-1B52-459C-8245-2EAA4F7A581E}"/>
              </a:ext>
            </a:extLst>
          </p:cNvPr>
          <p:cNvGraphicFramePr>
            <a:graphicFrameLocks/>
          </p:cNvGraphicFramePr>
          <p:nvPr>
            <p:extLst>
              <p:ext uri="{D42A27DB-BD31-4B8C-83A1-F6EECF244321}">
                <p14:modId xmlns:p14="http://schemas.microsoft.com/office/powerpoint/2010/main" val="468499438"/>
              </p:ext>
            </p:extLst>
          </p:nvPr>
        </p:nvGraphicFramePr>
        <p:xfrm>
          <a:off x="405511" y="1320800"/>
          <a:ext cx="8150659" cy="4286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979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70" y="4266362"/>
            <a:ext cx="8528369" cy="838029"/>
          </a:xfrm>
        </p:spPr>
        <p:txBody>
          <a:bodyPr>
            <a:normAutofit/>
          </a:bodyPr>
          <a:lstStyle/>
          <a:p>
            <a:r>
              <a:rPr lang="en-GB" sz="4000" cap="none" noProof="0" dirty="0"/>
              <a:t>Conclusions</a:t>
            </a:r>
          </a:p>
        </p:txBody>
      </p:sp>
    </p:spTree>
    <p:extLst>
      <p:ext uri="{BB962C8B-B14F-4D97-AF65-F5344CB8AC3E}">
        <p14:creationId xmlns:p14="http://schemas.microsoft.com/office/powerpoint/2010/main" val="101319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6000"/>
            <a:ext cx="6303962" cy="702072"/>
          </a:xfrm>
        </p:spPr>
        <p:txBody>
          <a:bodyPr/>
          <a:lstStyle/>
          <a:p>
            <a:r>
              <a:rPr lang="en-GB" noProof="0" dirty="0"/>
              <a:t>Conclusion</a:t>
            </a:r>
          </a:p>
        </p:txBody>
      </p:sp>
      <p:sp>
        <p:nvSpPr>
          <p:cNvPr id="6" name="Content Placeholder 2">
            <a:extLst>
              <a:ext uri="{FF2B5EF4-FFF2-40B4-BE49-F238E27FC236}">
                <a16:creationId xmlns:a16="http://schemas.microsoft.com/office/drawing/2014/main" xmlns="" id="{24937CCB-B934-4E14-BB54-589F833BC7E6}"/>
              </a:ext>
            </a:extLst>
          </p:cNvPr>
          <p:cNvSpPr>
            <a:spLocks noGrp="1"/>
          </p:cNvSpPr>
          <p:nvPr>
            <p:ph idx="1"/>
          </p:nvPr>
        </p:nvSpPr>
        <p:spPr>
          <a:xfrm>
            <a:off x="222564" y="1408922"/>
            <a:ext cx="8698872" cy="4966998"/>
          </a:xfrm>
        </p:spPr>
        <p:txBody>
          <a:bodyPr>
            <a:normAutofit/>
          </a:bodyPr>
          <a:lstStyle/>
          <a:p>
            <a:pPr marL="0" lvl="0" indent="0">
              <a:spcBef>
                <a:spcPts val="1800"/>
              </a:spcBef>
              <a:spcAft>
                <a:spcPts val="600"/>
              </a:spcAft>
              <a:buClr>
                <a:schemeClr val="accent1"/>
              </a:buClr>
              <a:buNone/>
              <a:defRPr/>
            </a:pPr>
            <a:endParaRPr lang="fr-SN" sz="2000" dirty="0">
              <a:solidFill>
                <a:srgbClr val="EF4901"/>
              </a:solidFill>
              <a:latin typeface="Century Gothic"/>
              <a:ea typeface="MS PGothic" charset="0"/>
            </a:endParaRP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La majorité des Guinéens ne font pas confiance à la CENI.  </a:t>
            </a: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Les Guinéens ont largement plus de confiance envers les chefs religieux et traditionnels qu’envers les institutions étatiques comme l’Assemblée Nationale, les cours et tribunaux, et la police.</a:t>
            </a: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La majorité des Guinéens n’ont confiance ni envers les partis de l’opposition ni envers le parti au pouvoir.  </a:t>
            </a:r>
          </a:p>
          <a:p>
            <a:pPr>
              <a:spcBef>
                <a:spcPts val="1800"/>
              </a:spcBef>
              <a:spcAft>
                <a:spcPts val="600"/>
              </a:spcAft>
              <a:buClr>
                <a:schemeClr val="accent1"/>
              </a:buClr>
              <a:buFont typeface="Wingdings" panose="05000000000000000000" pitchFamily="2" charset="2"/>
              <a:buChar char="§"/>
              <a:defRPr/>
            </a:pPr>
            <a:r>
              <a:rPr lang="fr-FR" sz="2000" dirty="0"/>
              <a:t>En ce qui concerne leur confiance envers le président de la République, les Guinéens sont divisés, 50-50.</a:t>
            </a:r>
          </a:p>
          <a:p>
            <a:pPr lvl="0">
              <a:spcBef>
                <a:spcPts val="1800"/>
              </a:spcBef>
              <a:spcAft>
                <a:spcPts val="600"/>
              </a:spcAft>
              <a:buClr>
                <a:schemeClr val="accent1"/>
              </a:buClr>
              <a:buFont typeface="Wingdings" panose="05000000000000000000" pitchFamily="2" charset="2"/>
              <a:buChar char="§"/>
              <a:defRPr/>
            </a:pPr>
            <a:endParaRPr lang="en-GB" sz="2000" dirty="0">
              <a:latin typeface="Century Gothic"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4302" y="2273181"/>
            <a:ext cx="2589028" cy="1170110"/>
          </a:xfrm>
        </p:spPr>
        <p:txBody>
          <a:bodyPr/>
          <a:lstStyle/>
          <a:p>
            <a:r>
              <a:rPr lang="en-US" sz="2800" dirty="0"/>
              <a:t>Merci</a:t>
            </a:r>
            <a:br>
              <a:rPr lang="en-US" sz="2800" dirty="0"/>
            </a:br>
            <a:r>
              <a:rPr lang="en-US" sz="2800" dirty="0"/>
              <a:t/>
            </a:r>
            <a:br>
              <a:rPr lang="en-US" sz="2800" dirty="0"/>
            </a:br>
            <a:r>
              <a:rPr lang="fr-FR" sz="1800" dirty="0"/>
              <a:t>Suivez nos rapports à #</a:t>
            </a:r>
            <a:r>
              <a:rPr lang="fr-FR" sz="1800" dirty="0" err="1"/>
              <a:t>VoicesAfrica</a:t>
            </a:r>
            <a:r>
              <a:rPr lang="fr-FR" sz="1800" dirty="0"/>
              <a:t> sur Twitter et Facebook. </a:t>
            </a:r>
            <a:br>
              <a:rPr lang="fr-FR" sz="1800" dirty="0"/>
            </a:br>
            <a:endParaRPr lang="en-US" sz="1800" dirty="0"/>
          </a:p>
        </p:txBody>
      </p:sp>
      <p:sp>
        <p:nvSpPr>
          <p:cNvPr id="6" name="Text Box 17"/>
          <p:cNvSpPr txBox="1">
            <a:spLocks noChangeArrowheads="1"/>
          </p:cNvSpPr>
          <p:nvPr/>
        </p:nvSpPr>
        <p:spPr bwMode="auto">
          <a:xfrm>
            <a:off x="4129042" y="5462143"/>
            <a:ext cx="4471750" cy="71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45720" anchor="t" anchorCtr="0" upright="1">
            <a:noAutofit/>
          </a:bodyPr>
          <a:lstStyle/>
          <a:p>
            <a:pPr lvl="0" algn="ctr">
              <a:spcBef>
                <a:spcPts val="1200"/>
              </a:spcBef>
              <a:spcAft>
                <a:spcPts val="0"/>
              </a:spcAft>
            </a:pP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Faites vos propres analyses des données d’</a:t>
            </a:r>
            <a:r>
              <a:rPr lang="fr-FR" sz="1400">
                <a:solidFill>
                  <a:srgbClr val="FF4E00"/>
                </a:solidFill>
                <a:latin typeface="Century Gothic" panose="020B0502020202020204" pitchFamily="34" charset="0"/>
                <a:ea typeface="Times New Roman" panose="02020603050405020304" pitchFamily="18" charset="0"/>
                <a:cs typeface="Tahoma" panose="020B0604030504040204" pitchFamily="34" charset="0"/>
              </a:rPr>
              <a:t>Afrobarometer </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 sur n’importe quelle question, quel pays, quelle période. C’est facile et gratuit au </a:t>
            </a:r>
            <a:r>
              <a:rPr lang="fr-FR" sz="1400" b="1" u="sng"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www.afrobarometer.org/online-data-analysis</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a:t>
            </a:r>
            <a:endParaRPr lang="fr-FR" sz="1400" b="1" dirty="0">
              <a:solidFill>
                <a:srgbClr val="626262"/>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9" name="Picture 8">
            <a:extLst>
              <a:ext uri="{FF2B5EF4-FFF2-40B4-BE49-F238E27FC236}">
                <a16:creationId xmlns:a16="http://schemas.microsoft.com/office/drawing/2014/main" xmlns="" id="{CE83BB0D-8DFD-4DFC-8FFA-CE9F34EFB916}"/>
              </a:ext>
            </a:extLst>
          </p:cNvPr>
          <p:cNvPicPr>
            <a:picLocks noChangeAspect="1"/>
          </p:cNvPicPr>
          <p:nvPr/>
        </p:nvPicPr>
        <p:blipFill>
          <a:blip r:embed="rId2"/>
          <a:stretch>
            <a:fillRect/>
          </a:stretch>
        </p:blipFill>
        <p:spPr>
          <a:xfrm>
            <a:off x="50683" y="1719673"/>
            <a:ext cx="6132833" cy="3453172"/>
          </a:xfrm>
          <a:prstGeom prst="rect">
            <a:avLst/>
          </a:prstGeom>
          <a:ln w="6350">
            <a:solidFill>
              <a:schemeClr val="tx1"/>
            </a:solidFill>
          </a:ln>
        </p:spPr>
      </p:pic>
    </p:spTree>
    <p:extLst>
      <p:ext uri="{BB962C8B-B14F-4D97-AF65-F5344CB8AC3E}">
        <p14:creationId xmlns:p14="http://schemas.microsoft.com/office/powerpoint/2010/main" val="10480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Couverture</a:t>
            </a:r>
          </a:p>
        </p:txBody>
      </p:sp>
      <p:sp>
        <p:nvSpPr>
          <p:cNvPr id="3" name="Picture Placeholder 2">
            <a:extLst>
              <a:ext uri="{FF2B5EF4-FFF2-40B4-BE49-F238E27FC236}">
                <a16:creationId xmlns:a16="http://schemas.microsoft.com/office/drawing/2014/main" xmlns="" id="{CEEDF99E-83E5-4179-8F68-9B8D303D0F4D}"/>
              </a:ext>
            </a:extLst>
          </p:cNvPr>
          <p:cNvSpPr>
            <a:spLocks noGrp="1"/>
          </p:cNvSpPr>
          <p:nvPr>
            <p:ph type="pic" sz="quarter" idx="12"/>
          </p:nvPr>
        </p:nvSpPr>
        <p:spPr/>
      </p:sp>
      <p:pic>
        <p:nvPicPr>
          <p:cNvPr id="6" name="Picture 5">
            <a:extLst>
              <a:ext uri="{FF2B5EF4-FFF2-40B4-BE49-F238E27FC236}">
                <a16:creationId xmlns:a16="http://schemas.microsoft.com/office/drawing/2014/main" xmlns="" id="{9A21E766-2ECF-412F-8549-4F399FA7BF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017" y="808436"/>
            <a:ext cx="8897678" cy="6189893"/>
          </a:xfrm>
          <a:prstGeom prst="rect">
            <a:avLst/>
          </a:prstGeom>
          <a:noFill/>
          <a:ln>
            <a:noFill/>
          </a:ln>
        </p:spPr>
      </p:pic>
    </p:spTree>
    <p:extLst>
      <p:ext uri="{BB962C8B-B14F-4D97-AF65-F5344CB8AC3E}">
        <p14:creationId xmlns:p14="http://schemas.microsoft.com/office/powerpoint/2010/main" val="165541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351064"/>
            <a:ext cx="6679596" cy="919010"/>
          </a:xfrm>
        </p:spPr>
        <p:txBody>
          <a:bodyPr>
            <a:noAutofit/>
          </a:bodyPr>
          <a:lstStyle/>
          <a:p>
            <a:r>
              <a:rPr lang="en-GB" sz="3600" dirty="0"/>
              <a:t>Méthodologie</a:t>
            </a:r>
            <a:endParaRPr lang="en-GB" sz="3600" noProof="0" dirty="0"/>
          </a:p>
        </p:txBody>
      </p:sp>
      <p:sp>
        <p:nvSpPr>
          <p:cNvPr id="6" name="Content Placeholder 2">
            <a:extLst>
              <a:ext uri="{FF2B5EF4-FFF2-40B4-BE49-F238E27FC236}">
                <a16:creationId xmlns:a16="http://schemas.microsoft.com/office/drawing/2014/main" xmlns="" id="{81F31D2F-AF33-4CAE-93EE-0CAAA54FC9C4}"/>
              </a:ext>
            </a:extLst>
          </p:cNvPr>
          <p:cNvSpPr txBox="1">
            <a:spLocks/>
          </p:cNvSpPr>
          <p:nvPr/>
        </p:nvSpPr>
        <p:spPr bwMode="auto">
          <a:xfrm>
            <a:off x="249238" y="1412240"/>
            <a:ext cx="8698872" cy="5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Un échantillon nationalement représentatif des citoyens adultes  </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L’ensemble des répondants sont aléatoirement sélectionnés.</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L’échantillon est distribué à travers les régions/provinces et les zones urbaines/rurales proportionnellement à leur part de le population nationale.</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Chaque adulte a une chance égale d’être sélectionné.</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Des interviews dans la langue de choix du répondant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Un instrument d’enquête standard pour tous les pays permettant des comparaisons </a:t>
            </a:r>
            <a:r>
              <a:rPr kumimoji="0" lang="fr-FR" sz="2000" b="0" i="0" u="none" strike="noStrike" kern="1200" cap="none" spc="0" normalizeH="0" baseline="0" noProof="0" dirty="0" err="1">
                <a:ln>
                  <a:noFill/>
                </a:ln>
                <a:solidFill>
                  <a:srgbClr val="2E2E2E"/>
                </a:solidFill>
                <a:effectLst/>
                <a:uLnTx/>
                <a:uFillTx/>
                <a:latin typeface="Century Gothic"/>
                <a:ea typeface="MS PGothic" pitchFamily="34" charset="-128"/>
                <a:cs typeface="Calibri"/>
              </a:rPr>
              <a:t>inter-pays</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L‘enquête a interviewé 1.200 adultes guinéens. Un échantillon de cette taille donne des résultats avec une marge d’erreur de +/-3 points de pourcentage à un niveau de confiance de 95%.</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 travail de terrain pour le 8</a:t>
            </a:r>
            <a:r>
              <a:rPr kumimoji="0" lang="fr-FR" sz="2000" b="0" i="0" u="none" strike="noStrike" kern="1200" cap="none" spc="0" normalizeH="0" baseline="30000" noProof="0" dirty="0">
                <a:ln>
                  <a:noFill/>
                </a:ln>
                <a:solidFill>
                  <a:srgbClr val="2E2E2E"/>
                </a:solidFill>
                <a:effectLst/>
                <a:uLnTx/>
                <a:uFillTx/>
                <a:latin typeface="Century Gothic"/>
                <a:ea typeface="MS PGothic" pitchFamily="34" charset="-128"/>
                <a:cs typeface="Calibri"/>
              </a:rPr>
              <a:t>ème</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  tour en Guinée a été effectué du 21 novembre au 10 décembre 2019.</a:t>
            </a:r>
          </a:p>
        </p:txBody>
      </p:sp>
    </p:spTree>
    <p:extLst>
      <p:ext uri="{BB962C8B-B14F-4D97-AF65-F5344CB8AC3E}">
        <p14:creationId xmlns:p14="http://schemas.microsoft.com/office/powerpoint/2010/main" val="318989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FR" sz="3600" dirty="0"/>
              <a:t>Résultats démographiques</a:t>
            </a:r>
          </a:p>
        </p:txBody>
      </p:sp>
      <p:sp>
        <p:nvSpPr>
          <p:cNvPr id="6" name="Slide Number Placeholder 5"/>
          <p:cNvSpPr>
            <a:spLocks noGrp="1"/>
          </p:cNvSpPr>
          <p:nvPr>
            <p:ph type="sldNum" sz="quarter" idx="13"/>
          </p:nvPr>
        </p:nvSpPr>
        <p:spPr/>
        <p:txBody>
          <a:bodyPr/>
          <a:lstStyle/>
          <a:p>
            <a:pPr>
              <a:defRPr/>
            </a:pPr>
            <a:fld id="{CE531E0D-CF09-4892-B1CE-519ABC2D598B}" type="slidenum">
              <a:rPr lang="en-US" smtClean="0"/>
              <a:pPr>
                <a:defRPr/>
              </a:pPr>
              <a:t>6</a:t>
            </a:fld>
            <a:endParaRPr lang="en-US"/>
          </a:p>
        </p:txBody>
      </p:sp>
      <p:sp>
        <p:nvSpPr>
          <p:cNvPr id="4" name="Content Placeholder 3">
            <a:extLst>
              <a:ext uri="{FF2B5EF4-FFF2-40B4-BE49-F238E27FC236}">
                <a16:creationId xmlns:a16="http://schemas.microsoft.com/office/drawing/2014/main" xmlns="" id="{E07B2665-71C4-4A87-A253-224B917DF109}"/>
              </a:ext>
            </a:extLst>
          </p:cNvPr>
          <p:cNvSpPr>
            <a:spLocks noGrp="1"/>
          </p:cNvSpPr>
          <p:nvPr>
            <p:ph sz="half" idx="1"/>
          </p:nvPr>
        </p:nvSpPr>
        <p:spPr/>
        <p:txBody>
          <a:bodyPr/>
          <a:lstStyle/>
          <a:p>
            <a:endParaRPr lang="en-US" dirty="0"/>
          </a:p>
        </p:txBody>
      </p:sp>
      <p:graphicFrame>
        <p:nvGraphicFramePr>
          <p:cNvPr id="9" name="Espace réservé du contenu 10">
            <a:extLst>
              <a:ext uri="{FF2B5EF4-FFF2-40B4-BE49-F238E27FC236}">
                <a16:creationId xmlns:a16="http://schemas.microsoft.com/office/drawing/2014/main" xmlns="" id="{72286F38-0383-4CCC-B334-9A370F5E615F}"/>
              </a:ext>
            </a:extLst>
          </p:cNvPr>
          <p:cNvGraphicFramePr>
            <a:graphicFrameLocks/>
          </p:cNvGraphicFramePr>
          <p:nvPr>
            <p:extLst>
              <p:ext uri="{D42A27DB-BD31-4B8C-83A1-F6EECF244321}">
                <p14:modId xmlns:p14="http://schemas.microsoft.com/office/powerpoint/2010/main" val="500631889"/>
              </p:ext>
            </p:extLst>
          </p:nvPr>
        </p:nvGraphicFramePr>
        <p:xfrm>
          <a:off x="365127" y="1426371"/>
          <a:ext cx="4283075" cy="4779962"/>
        </p:xfrm>
        <a:graphic>
          <a:graphicData uri="http://schemas.openxmlformats.org/drawingml/2006/table">
            <a:tbl>
              <a:tblPr firstRow="1" bandRow="1"/>
              <a:tblGrid>
                <a:gridCol w="2544210">
                  <a:extLst>
                    <a:ext uri="{9D8B030D-6E8A-4147-A177-3AD203B41FA5}">
                      <a16:colId xmlns:a16="http://schemas.microsoft.com/office/drawing/2014/main" xmlns="" val="20000"/>
                    </a:ext>
                  </a:extLst>
                </a:gridCol>
                <a:gridCol w="1738865">
                  <a:extLst>
                    <a:ext uri="{9D8B030D-6E8A-4147-A177-3AD203B41FA5}">
                      <a16:colId xmlns:a16="http://schemas.microsoft.com/office/drawing/2014/main" xmlns="" val="20001"/>
                    </a:ext>
                  </a:extLst>
                </a:gridCol>
              </a:tblGrid>
              <a:tr h="370874">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r>
                        <a:rPr lang="fr-FR" sz="1800" b="1" dirty="0">
                          <a:solidFill>
                            <a:schemeClr val="tx1"/>
                          </a:solidFill>
                          <a:latin typeface="+mn-lt"/>
                        </a:rPr>
                        <a:t>Sexe</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r"/>
                      <a:r>
                        <a:rPr lang="fr-FR" sz="1800" dirty="0">
                          <a:solidFill>
                            <a:schemeClr val="tx1"/>
                          </a:solidFill>
                          <a:latin typeface="+mn-lt"/>
                        </a:rPr>
                        <a:t>%</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0"/>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Hommes </a:t>
                      </a: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Femmes</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2"/>
                  </a:ext>
                </a:extLst>
              </a:tr>
              <a:tr h="36579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r>
                        <a:rPr lang="fr-FR" sz="1800" b="1" i="0" u="none" strike="noStrike" kern="1200" baseline="0" dirty="0">
                          <a:solidFill>
                            <a:schemeClr val="tx1"/>
                          </a:solidFill>
                          <a:latin typeface="+mn-lt"/>
                          <a:ea typeface="+mn-ea"/>
                          <a:cs typeface="+mn-cs"/>
                        </a:rPr>
                        <a:t>Localité</a:t>
                      </a:r>
                      <a:endParaRPr lang="fr-FR" sz="1800" b="0" i="0" u="none" strike="noStrike" kern="1200" baseline="0" dirty="0">
                        <a:solidFill>
                          <a:schemeClr val="tx1"/>
                        </a:solidFill>
                        <a:latin typeface="+mn-lt"/>
                        <a:ea typeface="+mn-ea"/>
                        <a:cs typeface="+mn-cs"/>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3"/>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Urbain</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36</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4"/>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Rural</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64</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5"/>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l"/>
                      <a:r>
                        <a:rPr lang="fr-FR" sz="1800" b="1" i="0" u="none" strike="noStrike" kern="1200" baseline="0" dirty="0">
                          <a:solidFill>
                            <a:schemeClr val="tx1"/>
                          </a:solidFill>
                          <a:latin typeface="+mn-lt"/>
                          <a:ea typeface="+mn-ea"/>
                          <a:cs typeface="+mn-cs"/>
                        </a:rPr>
                        <a:t>Education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6"/>
                  </a:ext>
                </a:extLst>
              </a:tr>
              <a:tr h="2860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Aucune éducation formelle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51</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7"/>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Primaire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15</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8"/>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9"/>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Post-secondaire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14</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0"/>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algn="l" defTabSz="457200" rtl="0" eaLnBrk="1" latinLnBrk="0" hangingPunct="1"/>
                      <a:r>
                        <a:rPr lang="fr-FR" sz="1800" b="1" i="0" u="none" strike="noStrike" kern="1200" baseline="0" dirty="0">
                          <a:solidFill>
                            <a:schemeClr val="tx1"/>
                          </a:solidFill>
                          <a:latin typeface="+mn-lt"/>
                          <a:ea typeface="+mn-ea"/>
                          <a:cs typeface="+mn-cs"/>
                        </a:rPr>
                        <a:t>Religion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1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Chrétienne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8</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2"/>
                  </a:ext>
                </a:extLst>
              </a:tr>
              <a:tr h="30834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Musulmane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90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13"/>
                  </a:ext>
                </a:extLst>
              </a:tr>
              <a:tr h="31622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Autres religions</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4"/>
                  </a:ext>
                </a:extLst>
              </a:tr>
            </a:tbl>
          </a:graphicData>
        </a:graphic>
      </p:graphicFrame>
      <p:pic>
        <p:nvPicPr>
          <p:cNvPr id="8" name="Picture 7">
            <a:extLst>
              <a:ext uri="{FF2B5EF4-FFF2-40B4-BE49-F238E27FC236}">
                <a16:creationId xmlns:a16="http://schemas.microsoft.com/office/drawing/2014/main" xmlns="" id="{677641C3-77BA-4FE5-8A8B-7705DE53D914}"/>
              </a:ext>
            </a:extLst>
          </p:cNvPr>
          <p:cNvPicPr>
            <a:picLocks noChangeAspect="1"/>
          </p:cNvPicPr>
          <p:nvPr/>
        </p:nvPicPr>
        <p:blipFill>
          <a:blip r:embed="rId3"/>
          <a:stretch>
            <a:fillRect/>
          </a:stretch>
        </p:blipFill>
        <p:spPr>
          <a:xfrm>
            <a:off x="4860926" y="1426371"/>
            <a:ext cx="4283074" cy="4781105"/>
          </a:xfrm>
          <a:prstGeom prst="rect">
            <a:avLst/>
          </a:prstGeom>
          <a:ln w="6350">
            <a:solidFill>
              <a:schemeClr val="tx1"/>
            </a:solidFill>
          </a:ln>
        </p:spPr>
      </p:pic>
    </p:spTree>
    <p:extLst>
      <p:ext uri="{BB962C8B-B14F-4D97-AF65-F5344CB8AC3E}">
        <p14:creationId xmlns:p14="http://schemas.microsoft.com/office/powerpoint/2010/main" val="42846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a16="http://schemas.microsoft.com/office/drawing/2014/main" xmlns=""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spTree>
    <p:extLst>
      <p:ext uri="{BB962C8B-B14F-4D97-AF65-F5344CB8AC3E}">
        <p14:creationId xmlns:p14="http://schemas.microsoft.com/office/powerpoint/2010/main" val="256606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a:t>Perceptions de la CENI</a:t>
            </a:r>
            <a:endParaRPr lang="en-GB" sz="4000" cap="none" noProof="0" dirty="0"/>
          </a:p>
        </p:txBody>
      </p:sp>
    </p:spTree>
    <p:extLst>
      <p:ext uri="{BB962C8B-B14F-4D97-AF65-F5344CB8AC3E}">
        <p14:creationId xmlns:p14="http://schemas.microsoft.com/office/powerpoint/2010/main" val="249948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a:t>Résultats</a:t>
            </a:r>
            <a:r>
              <a:rPr lang="en-GB" sz="3600" dirty="0"/>
              <a:t> </a:t>
            </a:r>
            <a:r>
              <a:rPr lang="en-GB" sz="3600" dirty="0" err="1"/>
              <a:t>clés</a:t>
            </a:r>
            <a:endParaRPr lang="en-GB" sz="3600" noProof="0" dirty="0"/>
          </a:p>
        </p:txBody>
      </p:sp>
      <p:sp>
        <p:nvSpPr>
          <p:cNvPr id="3" name="Content Placeholder 2"/>
          <p:cNvSpPr>
            <a:spLocks noGrp="1"/>
          </p:cNvSpPr>
          <p:nvPr>
            <p:ph idx="1"/>
          </p:nvPr>
        </p:nvSpPr>
        <p:spPr>
          <a:xfrm>
            <a:off x="249238" y="1502229"/>
            <a:ext cx="8645524" cy="4774109"/>
          </a:xfrm>
        </p:spPr>
        <p:txBody>
          <a:bodyPr>
            <a:noAutofit/>
          </a:bodyPr>
          <a:lstStyle/>
          <a:p>
            <a:pPr>
              <a:spcBef>
                <a:spcPts val="1800"/>
              </a:spcBef>
              <a:spcAft>
                <a:spcPts val="600"/>
              </a:spcAft>
              <a:buClr>
                <a:schemeClr val="accent1"/>
              </a:buClr>
              <a:buFont typeface="Century Gothic" pitchFamily="34" charset="0"/>
              <a:buChar char="■"/>
            </a:pPr>
            <a:endParaRPr lang="en-GB" sz="2000" dirty="0"/>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Plus de la moitié (56%) des Guinéens n’ont pas du tout ou ont juste un peu de confiance envers la CENI.</a:t>
            </a:r>
          </a:p>
          <a:p>
            <a:pPr lvl="0">
              <a:spcBef>
                <a:spcPts val="1800"/>
              </a:spcBef>
              <a:spcAft>
                <a:spcPts val="600"/>
              </a:spcAft>
              <a:buClr>
                <a:schemeClr val="accent1"/>
              </a:buClr>
              <a:buFont typeface="Wingdings" panose="05000000000000000000" pitchFamily="2" charset="2"/>
              <a:buChar char="§"/>
              <a:defRPr/>
            </a:pPr>
            <a:r>
              <a:rPr lang="fr-FR" sz="2000" dirty="0">
                <a:latin typeface="Century Gothic"/>
                <a:ea typeface="MS PGothic" charset="0"/>
              </a:rPr>
              <a:t>Mais la majorité (59%) pensent que lors des dernières élections présidentielles de 2015, les résultats proclamés par la CENI reflétaient fidèlement les résultats sortis des urnes.</a:t>
            </a:r>
          </a:p>
          <a:p>
            <a:pPr lvl="0">
              <a:spcBef>
                <a:spcPts val="1800"/>
              </a:spcBef>
              <a:spcAft>
                <a:spcPts val="600"/>
              </a:spcAft>
              <a:buClr>
                <a:schemeClr val="accent1"/>
              </a:buClr>
              <a:buFont typeface="Wingdings" panose="05000000000000000000" pitchFamily="2" charset="2"/>
              <a:buChar char="§"/>
              <a:defRPr/>
            </a:pPr>
            <a:endParaRPr lang="fr-FR" sz="2000" dirty="0">
              <a:latin typeface="Century Gothic"/>
              <a:ea typeface="MS PGothic" charset="0"/>
            </a:endParaRPr>
          </a:p>
          <a:p>
            <a:pPr marL="0" lvl="0" indent="0">
              <a:spcBef>
                <a:spcPts val="1800"/>
              </a:spcBef>
              <a:spcAft>
                <a:spcPts val="600"/>
              </a:spcAft>
              <a:buClr>
                <a:schemeClr val="accent1"/>
              </a:buClr>
              <a:buNone/>
              <a:defRPr/>
            </a:pPr>
            <a:r>
              <a:rPr lang="fr-FR" sz="2000" dirty="0">
                <a:latin typeface="Century Gothic"/>
                <a:ea typeface="MS PGothic" charset="0"/>
              </a:rPr>
              <a:t> </a:t>
            </a:r>
            <a:endParaRPr lang="en-GB" sz="2000" dirty="0"/>
          </a:p>
        </p:txBody>
      </p:sp>
    </p:spTree>
    <p:extLst>
      <p:ext uri="{BB962C8B-B14F-4D97-AF65-F5344CB8AC3E}">
        <p14:creationId xmlns:p14="http://schemas.microsoft.com/office/powerpoint/2010/main" val="2166916174"/>
      </p:ext>
    </p:extLst>
  </p:cSld>
  <p:clrMapOvr>
    <a:masterClrMapping/>
  </p:clrMapOvr>
</p:sld>
</file>

<file path=ppt/theme/theme1.xml><?xml version="1.0" encoding="utf-8"?>
<a:theme xmlns:a="http://schemas.openxmlformats.org/drawingml/2006/main" name="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Ab_theme_documents</Template>
  <TotalTime>12215</TotalTime>
  <Words>2567</Words>
  <Application>Microsoft Office PowerPoint</Application>
  <PresentationFormat>Affichage à l'écran (4:3)</PresentationFormat>
  <Paragraphs>183</Paragraphs>
  <Slides>36</Slides>
  <Notes>33</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AB Theme-with black-15jan17</vt:lpstr>
      <vt:lpstr>Confiance des Guinéens envers leurs institutions </vt:lpstr>
      <vt:lpstr>Résumé</vt:lpstr>
      <vt:lpstr>Présentation de Afrobarometer</vt:lpstr>
      <vt:lpstr>Couverture</vt:lpstr>
      <vt:lpstr>Méthodologie</vt:lpstr>
      <vt:lpstr>Résultats démographiques</vt:lpstr>
      <vt:lpstr>Résultats</vt:lpstr>
      <vt:lpstr>Perceptions de la CENI</vt:lpstr>
      <vt:lpstr>Résultats clés</vt:lpstr>
      <vt:lpstr>Confiance envers la CENI |Guinée |2019</vt:lpstr>
      <vt:lpstr>Evolution de la méfiance envers la CENI | Guinée | 2013-2019</vt:lpstr>
      <vt:lpstr>Manque de confiance envers la CENI | par groupe socio-démographique | Guinée | 2019</vt:lpstr>
      <vt:lpstr>Manque de confiance envers la CENI | par région | Guinée | 2019</vt:lpstr>
      <vt:lpstr>Avis sur la transparence des élections de 2015 | Guinée | 2019</vt:lpstr>
      <vt:lpstr>Fidélité des résultats des élections de 2015 proclamés par la CENI | par groupe socio-démographique | Guinée | 2019</vt:lpstr>
      <vt:lpstr>Confiance envers d’autres institutions</vt:lpstr>
      <vt:lpstr>Résultats clés</vt:lpstr>
      <vt:lpstr>Confiance populaire envers les institutions                | Guinée            | Période de collecte: 21 novembre au 10 décembre 2019</vt:lpstr>
      <vt:lpstr>Confiance populaire envers le président de la République | Guinée | 2019</vt:lpstr>
      <vt:lpstr>Confiance envers       le président de                   la République                        | par groupe                  socio-démographique             | Guinée                      | 2019</vt:lpstr>
      <vt:lpstr>Confiance populaire envers l’Assemblée Nationale | Guinée | 2019</vt:lpstr>
      <vt:lpstr>Confiance envers l’Assemblée Nationale | par groupe        socio-démographique              | Guinée|2019</vt:lpstr>
      <vt:lpstr>Confiance populaire envers le conseil communal | Guinée |2019</vt:lpstr>
      <vt:lpstr>Confiance envers le conseil communal             | par groupe       socio-démographique              | Guinée                       |2019</vt:lpstr>
      <vt:lpstr>Confiance populaire envers les partis de politiques | Guinée | 2019</vt:lpstr>
      <vt:lpstr>Confiance envers le parti au pouvoir             | par groupe                  socio-démographique | Guinée                          | 2019</vt:lpstr>
      <vt:lpstr>Confiance populaire envers la police/gendarmerie et les forces de défense | Guinée | 2019</vt:lpstr>
      <vt:lpstr>Confiance envers la police/gendarmerie et les forces de défense | par groupe socio-démographique | Guinée | 2019</vt:lpstr>
      <vt:lpstr>Confiance populaire envers les cours et tribunaux | Guinée | 2019</vt:lpstr>
      <vt:lpstr>Confiance envers les cours et tribunaux | par groupe socio-démographique | Guinée | 2019</vt:lpstr>
      <vt:lpstr>Confiance populaire envers la Direction Nationale des Impôts | Guinée |2019</vt:lpstr>
      <vt:lpstr>Confiance populaire envers les chefs traditionnels et les chefs religieux | Guinée |2019</vt:lpstr>
      <vt:lpstr>Confiance envers les chefs traditionnels et les chefs religieux | par groupe socio-démographique | Guinée|2019</vt:lpstr>
      <vt:lpstr>Conclusions</vt:lpstr>
      <vt:lpstr>Conclusion</vt:lpstr>
      <vt:lpstr>Merci  Suivez nos rapports à #VoicesAfrica sur Twitter et Facebook.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Howard</dc:creator>
  <cp:lastModifiedBy>HP</cp:lastModifiedBy>
  <cp:revision>250</cp:revision>
  <cp:lastPrinted>2014-03-10T06:21:01Z</cp:lastPrinted>
  <dcterms:created xsi:type="dcterms:W3CDTF">2015-12-06T13:13:30Z</dcterms:created>
  <dcterms:modified xsi:type="dcterms:W3CDTF">2020-04-10T10:34:01Z</dcterms:modified>
</cp:coreProperties>
</file>